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64" r:id="rId1"/>
  </p:sldMasterIdLst>
  <p:notesMasterIdLst>
    <p:notesMasterId r:id="rId46"/>
  </p:notesMasterIdLst>
  <p:handoutMasterIdLst>
    <p:handoutMasterId r:id="rId47"/>
  </p:handoutMasterIdLst>
  <p:sldIdLst>
    <p:sldId id="887" r:id="rId2"/>
    <p:sldId id="834" r:id="rId3"/>
    <p:sldId id="844" r:id="rId4"/>
    <p:sldId id="867" r:id="rId5"/>
    <p:sldId id="868" r:id="rId6"/>
    <p:sldId id="845" r:id="rId7"/>
    <p:sldId id="873" r:id="rId8"/>
    <p:sldId id="846" r:id="rId9"/>
    <p:sldId id="847" r:id="rId10"/>
    <p:sldId id="875" r:id="rId11"/>
    <p:sldId id="876" r:id="rId12"/>
    <p:sldId id="877" r:id="rId13"/>
    <p:sldId id="843" r:id="rId14"/>
    <p:sldId id="869" r:id="rId15"/>
    <p:sldId id="836" r:id="rId16"/>
    <p:sldId id="878" r:id="rId17"/>
    <p:sldId id="849" r:id="rId18"/>
    <p:sldId id="888" r:id="rId19"/>
    <p:sldId id="865" r:id="rId20"/>
    <p:sldId id="850" r:id="rId21"/>
    <p:sldId id="872" r:id="rId22"/>
    <p:sldId id="852" r:id="rId23"/>
    <p:sldId id="889" r:id="rId24"/>
    <p:sldId id="891" r:id="rId25"/>
    <p:sldId id="892" r:id="rId26"/>
    <p:sldId id="890" r:id="rId27"/>
    <p:sldId id="894" r:id="rId28"/>
    <p:sldId id="895" r:id="rId29"/>
    <p:sldId id="893" r:id="rId30"/>
    <p:sldId id="896" r:id="rId31"/>
    <p:sldId id="841" r:id="rId32"/>
    <p:sldId id="881" r:id="rId33"/>
    <p:sldId id="879" r:id="rId34"/>
    <p:sldId id="897" r:id="rId35"/>
    <p:sldId id="898" r:id="rId36"/>
    <p:sldId id="838" r:id="rId37"/>
    <p:sldId id="883" r:id="rId38"/>
    <p:sldId id="882" r:id="rId39"/>
    <p:sldId id="880" r:id="rId40"/>
    <p:sldId id="884" r:id="rId41"/>
    <p:sldId id="886" r:id="rId42"/>
    <p:sldId id="899" r:id="rId43"/>
    <p:sldId id="900" r:id="rId44"/>
    <p:sldId id="901" r:id="rId45"/>
  </p:sldIdLst>
  <p:sldSz cx="9144000" cy="6858000" type="screen4x3"/>
  <p:notesSz cx="7315200" cy="9601200"/>
  <p:defaultTextStyle>
    <a:defPPr>
      <a:defRPr lang="en-US"/>
    </a:defPPr>
    <a:lvl1pPr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411" autoAdjust="0"/>
  </p:normalViewPr>
  <p:slideViewPr>
    <p:cSldViewPr>
      <p:cViewPr varScale="1">
        <p:scale>
          <a:sx n="86" d="100"/>
          <a:sy n="86" d="100"/>
        </p:scale>
        <p:origin x="1382" y="5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6296"/>
    </p:cViewPr>
  </p:sorterViewPr>
  <p:notesViewPr>
    <p:cSldViewPr>
      <p:cViewPr>
        <p:scale>
          <a:sx n="100" d="100"/>
          <a:sy n="100" d="100"/>
        </p:scale>
        <p:origin x="-876" y="119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hdr" sz="quarter"/>
          </p:nvPr>
        </p:nvSpPr>
        <p:spPr bwMode="auto">
          <a:xfrm>
            <a:off x="2" y="1"/>
            <a:ext cx="3170255"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defTabSz="967009">
              <a:defRPr kumimoji="0" sz="1300">
                <a:solidFill>
                  <a:schemeClr val="tx1"/>
                </a:solidFill>
                <a:effectLst/>
              </a:defRPr>
            </a:lvl1pPr>
          </a:lstStyle>
          <a:p>
            <a:r>
              <a:rPr lang="en-US" dirty="0"/>
              <a:t>Laptop Software Suite</a:t>
            </a:r>
          </a:p>
        </p:txBody>
      </p:sp>
      <p:sp>
        <p:nvSpPr>
          <p:cNvPr id="372739" name="Rectangle 3"/>
          <p:cNvSpPr>
            <a:spLocks noGrp="1" noChangeArrowheads="1"/>
          </p:cNvSpPr>
          <p:nvPr>
            <p:ph type="dt" sz="quarter" idx="1"/>
          </p:nvPr>
        </p:nvSpPr>
        <p:spPr bwMode="auto">
          <a:xfrm>
            <a:off x="4144946" y="1"/>
            <a:ext cx="3170254"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defTabSz="967009">
              <a:defRPr kumimoji="0" sz="1300">
                <a:solidFill>
                  <a:schemeClr val="tx1"/>
                </a:solidFill>
                <a:effectLst/>
              </a:defRPr>
            </a:lvl1pPr>
          </a:lstStyle>
          <a:p>
            <a:endParaRPr lang="en-US" dirty="0"/>
          </a:p>
        </p:txBody>
      </p:sp>
      <p:sp>
        <p:nvSpPr>
          <p:cNvPr id="372740" name="Rectangle 4"/>
          <p:cNvSpPr>
            <a:spLocks noGrp="1" noChangeArrowheads="1"/>
          </p:cNvSpPr>
          <p:nvPr>
            <p:ph type="ftr" sz="quarter" idx="2"/>
          </p:nvPr>
        </p:nvSpPr>
        <p:spPr bwMode="auto">
          <a:xfrm>
            <a:off x="2" y="9121634"/>
            <a:ext cx="3170255"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defTabSz="967009">
              <a:defRPr kumimoji="0" sz="1300">
                <a:solidFill>
                  <a:schemeClr val="tx1"/>
                </a:solidFill>
                <a:effectLst/>
              </a:defRPr>
            </a:lvl1pPr>
          </a:lstStyle>
          <a:p>
            <a:r>
              <a:rPr lang="en-US" dirty="0"/>
              <a:t>Title goes here</a:t>
            </a:r>
          </a:p>
        </p:txBody>
      </p:sp>
      <p:sp>
        <p:nvSpPr>
          <p:cNvPr id="372741" name="Rectangle 5"/>
          <p:cNvSpPr>
            <a:spLocks noGrp="1" noChangeArrowheads="1"/>
          </p:cNvSpPr>
          <p:nvPr>
            <p:ph type="sldNum" sz="quarter" idx="3"/>
          </p:nvPr>
        </p:nvSpPr>
        <p:spPr bwMode="auto">
          <a:xfrm>
            <a:off x="4144946" y="9121634"/>
            <a:ext cx="3170254"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defTabSz="967009">
              <a:defRPr kumimoji="0" sz="1300">
                <a:solidFill>
                  <a:schemeClr val="tx1"/>
                </a:solidFill>
                <a:effectLst/>
              </a:defRPr>
            </a:lvl1pPr>
          </a:lstStyle>
          <a:p>
            <a:fld id="{575B36FB-67C8-4F1C-8499-7888AE05B251}" type="slidenum">
              <a:rPr lang="en-US"/>
              <a:pPr/>
              <a:t>‹#›</a:t>
            </a:fld>
            <a:endParaRPr lang="en-US" dirty="0"/>
          </a:p>
        </p:txBody>
      </p:sp>
    </p:spTree>
    <p:extLst>
      <p:ext uri="{BB962C8B-B14F-4D97-AF65-F5344CB8AC3E}">
        <p14:creationId xmlns:p14="http://schemas.microsoft.com/office/powerpoint/2010/main" val="70172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504" name="Rectangle 1032"/>
          <p:cNvSpPr>
            <a:spLocks noGrp="1" noChangeArrowheads="1"/>
          </p:cNvSpPr>
          <p:nvPr>
            <p:ph type="hdr" sz="quarter"/>
          </p:nvPr>
        </p:nvSpPr>
        <p:spPr bwMode="auto">
          <a:xfrm>
            <a:off x="2" y="1"/>
            <a:ext cx="3170255"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defTabSz="967009">
              <a:buFontTx/>
              <a:buChar char="•"/>
              <a:defRPr kumimoji="0" sz="1300">
                <a:solidFill>
                  <a:schemeClr val="tx1"/>
                </a:solidFill>
                <a:effectLst/>
              </a:defRPr>
            </a:lvl1pPr>
          </a:lstStyle>
          <a:p>
            <a:endParaRPr lang="en-US" dirty="0"/>
          </a:p>
        </p:txBody>
      </p:sp>
      <p:sp>
        <p:nvSpPr>
          <p:cNvPr id="362505" name="Rectangle 1033"/>
          <p:cNvSpPr>
            <a:spLocks noGrp="1" noRot="1" noChangeAspect="1" noChangeArrowheads="1"/>
          </p:cNvSpPr>
          <p:nvPr>
            <p:ph type="sldImg" idx="2"/>
          </p:nvPr>
        </p:nvSpPr>
        <p:spPr bwMode="auto">
          <a:xfrm>
            <a:off x="1255713" y="719138"/>
            <a:ext cx="4803775" cy="3602037"/>
          </a:xfrm>
          <a:prstGeom prst="rect">
            <a:avLst/>
          </a:prstGeom>
          <a:noFill/>
          <a:ln w="9525">
            <a:solidFill>
              <a:srgbClr val="000000"/>
            </a:solidFill>
            <a:miter lim="800000"/>
            <a:headEnd/>
            <a:tailEnd/>
          </a:ln>
        </p:spPr>
      </p:sp>
      <p:sp>
        <p:nvSpPr>
          <p:cNvPr id="362506" name="Rectangle 1034"/>
          <p:cNvSpPr>
            <a:spLocks noGrp="1" noChangeArrowheads="1"/>
          </p:cNvSpPr>
          <p:nvPr>
            <p:ph type="body" sz="quarter" idx="3"/>
          </p:nvPr>
        </p:nvSpPr>
        <p:spPr bwMode="auto">
          <a:xfrm>
            <a:off x="974690" y="4560817"/>
            <a:ext cx="5365820" cy="4321032"/>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2507" name="Rectangle 1035"/>
          <p:cNvSpPr>
            <a:spLocks noGrp="1" noChangeArrowheads="1"/>
          </p:cNvSpPr>
          <p:nvPr>
            <p:ph type="dt" idx="1"/>
          </p:nvPr>
        </p:nvSpPr>
        <p:spPr bwMode="auto">
          <a:xfrm>
            <a:off x="4144946" y="1"/>
            <a:ext cx="3170254"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defTabSz="967009">
              <a:buFontTx/>
              <a:buChar char="•"/>
              <a:defRPr kumimoji="0" sz="1300">
                <a:solidFill>
                  <a:schemeClr val="tx1"/>
                </a:solidFill>
                <a:effectLst/>
              </a:defRPr>
            </a:lvl1pPr>
          </a:lstStyle>
          <a:p>
            <a:endParaRPr lang="en-US" dirty="0"/>
          </a:p>
        </p:txBody>
      </p:sp>
      <p:sp>
        <p:nvSpPr>
          <p:cNvPr id="362508" name="Rectangle 1036"/>
          <p:cNvSpPr>
            <a:spLocks noGrp="1" noChangeArrowheads="1"/>
          </p:cNvSpPr>
          <p:nvPr>
            <p:ph type="ftr" sz="quarter" idx="4"/>
          </p:nvPr>
        </p:nvSpPr>
        <p:spPr bwMode="auto">
          <a:xfrm>
            <a:off x="2" y="9121634"/>
            <a:ext cx="3170255"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defTabSz="967009">
              <a:buFontTx/>
              <a:buChar char="•"/>
              <a:defRPr kumimoji="0" sz="1300">
                <a:solidFill>
                  <a:schemeClr val="tx1"/>
                </a:solidFill>
                <a:effectLst/>
              </a:defRPr>
            </a:lvl1pPr>
          </a:lstStyle>
          <a:p>
            <a:endParaRPr lang="en-US" dirty="0"/>
          </a:p>
        </p:txBody>
      </p:sp>
      <p:sp>
        <p:nvSpPr>
          <p:cNvPr id="362509" name="Rectangle 1037"/>
          <p:cNvSpPr>
            <a:spLocks noGrp="1" noChangeArrowheads="1"/>
          </p:cNvSpPr>
          <p:nvPr>
            <p:ph type="sldNum" sz="quarter" idx="5"/>
          </p:nvPr>
        </p:nvSpPr>
        <p:spPr bwMode="auto">
          <a:xfrm>
            <a:off x="4144946" y="9121634"/>
            <a:ext cx="3170254"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defTabSz="967009">
              <a:buFontTx/>
              <a:buChar char="•"/>
              <a:defRPr kumimoji="0" sz="1300">
                <a:solidFill>
                  <a:schemeClr val="tx1"/>
                </a:solidFill>
                <a:effectLst/>
              </a:defRPr>
            </a:lvl1pPr>
          </a:lstStyle>
          <a:p>
            <a:fld id="{362CC374-0673-434D-B4B6-0BEF1F345467}" type="slidenum">
              <a:rPr lang="en-US"/>
              <a:pPr/>
              <a:t>‹#›</a:t>
            </a:fld>
            <a:endParaRPr lang="en-US" dirty="0"/>
          </a:p>
        </p:txBody>
      </p:sp>
    </p:spTree>
    <p:extLst>
      <p:ext uri="{BB962C8B-B14F-4D97-AF65-F5344CB8AC3E}">
        <p14:creationId xmlns:p14="http://schemas.microsoft.com/office/powerpoint/2010/main" val="32361932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a:t>
            </a:fld>
            <a:endParaRPr lang="en-US" dirty="0"/>
          </a:p>
        </p:txBody>
      </p:sp>
    </p:spTree>
    <p:extLst>
      <p:ext uri="{BB962C8B-B14F-4D97-AF65-F5344CB8AC3E}">
        <p14:creationId xmlns:p14="http://schemas.microsoft.com/office/powerpoint/2010/main" val="1444662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10</a:t>
            </a:fld>
            <a:endParaRPr lang="en-US" dirty="0"/>
          </a:p>
        </p:txBody>
      </p:sp>
    </p:spTree>
    <p:extLst>
      <p:ext uri="{BB962C8B-B14F-4D97-AF65-F5344CB8AC3E}">
        <p14:creationId xmlns:p14="http://schemas.microsoft.com/office/powerpoint/2010/main" val="206190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11</a:t>
            </a:fld>
            <a:endParaRPr lang="en-US" dirty="0"/>
          </a:p>
        </p:txBody>
      </p:sp>
    </p:spTree>
    <p:extLst>
      <p:ext uri="{BB962C8B-B14F-4D97-AF65-F5344CB8AC3E}">
        <p14:creationId xmlns:p14="http://schemas.microsoft.com/office/powerpoint/2010/main" val="3690489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12</a:t>
            </a:fld>
            <a:endParaRPr lang="en-US" dirty="0"/>
          </a:p>
        </p:txBody>
      </p:sp>
    </p:spTree>
    <p:extLst>
      <p:ext uri="{BB962C8B-B14F-4D97-AF65-F5344CB8AC3E}">
        <p14:creationId xmlns:p14="http://schemas.microsoft.com/office/powerpoint/2010/main" val="4088093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13</a:t>
            </a:fld>
            <a:endParaRPr lang="en-US" dirty="0"/>
          </a:p>
        </p:txBody>
      </p:sp>
    </p:spTree>
    <p:extLst>
      <p:ext uri="{BB962C8B-B14F-4D97-AF65-F5344CB8AC3E}">
        <p14:creationId xmlns:p14="http://schemas.microsoft.com/office/powerpoint/2010/main" val="303919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14</a:t>
            </a:fld>
            <a:endParaRPr lang="en-US" dirty="0"/>
          </a:p>
        </p:txBody>
      </p:sp>
    </p:spTree>
    <p:extLst>
      <p:ext uri="{BB962C8B-B14F-4D97-AF65-F5344CB8AC3E}">
        <p14:creationId xmlns:p14="http://schemas.microsoft.com/office/powerpoint/2010/main" val="1025325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15</a:t>
            </a:fld>
            <a:endParaRPr lang="en-US" dirty="0"/>
          </a:p>
        </p:txBody>
      </p:sp>
    </p:spTree>
    <p:extLst>
      <p:ext uri="{BB962C8B-B14F-4D97-AF65-F5344CB8AC3E}">
        <p14:creationId xmlns:p14="http://schemas.microsoft.com/office/powerpoint/2010/main" val="2394523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16</a:t>
            </a:fld>
            <a:endParaRPr lang="en-US" dirty="0"/>
          </a:p>
        </p:txBody>
      </p:sp>
    </p:spTree>
    <p:extLst>
      <p:ext uri="{BB962C8B-B14F-4D97-AF65-F5344CB8AC3E}">
        <p14:creationId xmlns:p14="http://schemas.microsoft.com/office/powerpoint/2010/main" val="223997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17</a:t>
            </a:fld>
            <a:endParaRPr lang="en-US" dirty="0"/>
          </a:p>
        </p:txBody>
      </p:sp>
    </p:spTree>
    <p:extLst>
      <p:ext uri="{BB962C8B-B14F-4D97-AF65-F5344CB8AC3E}">
        <p14:creationId xmlns:p14="http://schemas.microsoft.com/office/powerpoint/2010/main" val="1737079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18</a:t>
            </a:fld>
            <a:endParaRPr lang="en-US" dirty="0"/>
          </a:p>
        </p:txBody>
      </p:sp>
    </p:spTree>
    <p:extLst>
      <p:ext uri="{BB962C8B-B14F-4D97-AF65-F5344CB8AC3E}">
        <p14:creationId xmlns:p14="http://schemas.microsoft.com/office/powerpoint/2010/main" val="434045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19</a:t>
            </a:fld>
            <a:endParaRPr lang="en-US" dirty="0"/>
          </a:p>
        </p:txBody>
      </p:sp>
    </p:spTree>
    <p:extLst>
      <p:ext uri="{BB962C8B-B14F-4D97-AF65-F5344CB8AC3E}">
        <p14:creationId xmlns:p14="http://schemas.microsoft.com/office/powerpoint/2010/main" val="2970969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a:t>
            </a:fld>
            <a:endParaRPr lang="en-US" dirty="0"/>
          </a:p>
        </p:txBody>
      </p:sp>
    </p:spTree>
    <p:extLst>
      <p:ext uri="{BB962C8B-B14F-4D97-AF65-F5344CB8AC3E}">
        <p14:creationId xmlns:p14="http://schemas.microsoft.com/office/powerpoint/2010/main" val="386163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20</a:t>
            </a:fld>
            <a:endParaRPr lang="en-US" dirty="0"/>
          </a:p>
        </p:txBody>
      </p:sp>
    </p:spTree>
    <p:extLst>
      <p:ext uri="{BB962C8B-B14F-4D97-AF65-F5344CB8AC3E}">
        <p14:creationId xmlns:p14="http://schemas.microsoft.com/office/powerpoint/2010/main" val="793315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21</a:t>
            </a:fld>
            <a:endParaRPr lang="en-US" dirty="0"/>
          </a:p>
        </p:txBody>
      </p:sp>
    </p:spTree>
    <p:extLst>
      <p:ext uri="{BB962C8B-B14F-4D97-AF65-F5344CB8AC3E}">
        <p14:creationId xmlns:p14="http://schemas.microsoft.com/office/powerpoint/2010/main" val="127574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22</a:t>
            </a:fld>
            <a:endParaRPr lang="en-US" dirty="0"/>
          </a:p>
        </p:txBody>
      </p:sp>
    </p:spTree>
    <p:extLst>
      <p:ext uri="{BB962C8B-B14F-4D97-AF65-F5344CB8AC3E}">
        <p14:creationId xmlns:p14="http://schemas.microsoft.com/office/powerpoint/2010/main" val="3963816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23</a:t>
            </a:fld>
            <a:endParaRPr lang="en-US" dirty="0"/>
          </a:p>
        </p:txBody>
      </p:sp>
    </p:spTree>
    <p:extLst>
      <p:ext uri="{BB962C8B-B14F-4D97-AF65-F5344CB8AC3E}">
        <p14:creationId xmlns:p14="http://schemas.microsoft.com/office/powerpoint/2010/main" val="195249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24</a:t>
            </a:fld>
            <a:endParaRPr lang="en-US" dirty="0"/>
          </a:p>
        </p:txBody>
      </p:sp>
    </p:spTree>
    <p:extLst>
      <p:ext uri="{BB962C8B-B14F-4D97-AF65-F5344CB8AC3E}">
        <p14:creationId xmlns:p14="http://schemas.microsoft.com/office/powerpoint/2010/main" val="306366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25</a:t>
            </a:fld>
            <a:endParaRPr lang="en-US" dirty="0"/>
          </a:p>
        </p:txBody>
      </p:sp>
    </p:spTree>
    <p:extLst>
      <p:ext uri="{BB962C8B-B14F-4D97-AF65-F5344CB8AC3E}">
        <p14:creationId xmlns:p14="http://schemas.microsoft.com/office/powerpoint/2010/main" val="236414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26</a:t>
            </a:fld>
            <a:endParaRPr lang="en-US" dirty="0"/>
          </a:p>
        </p:txBody>
      </p:sp>
    </p:spTree>
    <p:extLst>
      <p:ext uri="{BB962C8B-B14F-4D97-AF65-F5344CB8AC3E}">
        <p14:creationId xmlns:p14="http://schemas.microsoft.com/office/powerpoint/2010/main" val="2831752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27</a:t>
            </a:fld>
            <a:endParaRPr lang="en-US" dirty="0"/>
          </a:p>
        </p:txBody>
      </p:sp>
    </p:spTree>
    <p:extLst>
      <p:ext uri="{BB962C8B-B14F-4D97-AF65-F5344CB8AC3E}">
        <p14:creationId xmlns:p14="http://schemas.microsoft.com/office/powerpoint/2010/main" val="1064982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28</a:t>
            </a:fld>
            <a:endParaRPr lang="en-US" dirty="0"/>
          </a:p>
        </p:txBody>
      </p:sp>
    </p:spTree>
    <p:extLst>
      <p:ext uri="{BB962C8B-B14F-4D97-AF65-F5344CB8AC3E}">
        <p14:creationId xmlns:p14="http://schemas.microsoft.com/office/powerpoint/2010/main" val="1166554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29</a:t>
            </a:fld>
            <a:endParaRPr lang="en-US" dirty="0"/>
          </a:p>
        </p:txBody>
      </p:sp>
    </p:spTree>
    <p:extLst>
      <p:ext uri="{BB962C8B-B14F-4D97-AF65-F5344CB8AC3E}">
        <p14:creationId xmlns:p14="http://schemas.microsoft.com/office/powerpoint/2010/main" val="271086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a:t>
            </a:fld>
            <a:endParaRPr lang="en-US" dirty="0"/>
          </a:p>
        </p:txBody>
      </p:sp>
    </p:spTree>
    <p:extLst>
      <p:ext uri="{BB962C8B-B14F-4D97-AF65-F5344CB8AC3E}">
        <p14:creationId xmlns:p14="http://schemas.microsoft.com/office/powerpoint/2010/main" val="758197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30</a:t>
            </a:fld>
            <a:endParaRPr lang="en-US" dirty="0"/>
          </a:p>
        </p:txBody>
      </p:sp>
    </p:spTree>
    <p:extLst>
      <p:ext uri="{BB962C8B-B14F-4D97-AF65-F5344CB8AC3E}">
        <p14:creationId xmlns:p14="http://schemas.microsoft.com/office/powerpoint/2010/main" val="3301595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31</a:t>
            </a:fld>
            <a:endParaRPr lang="en-US" dirty="0"/>
          </a:p>
        </p:txBody>
      </p:sp>
    </p:spTree>
    <p:extLst>
      <p:ext uri="{BB962C8B-B14F-4D97-AF65-F5344CB8AC3E}">
        <p14:creationId xmlns:p14="http://schemas.microsoft.com/office/powerpoint/2010/main" val="3993044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32</a:t>
            </a:fld>
            <a:endParaRPr lang="en-US" dirty="0"/>
          </a:p>
        </p:txBody>
      </p:sp>
    </p:spTree>
    <p:extLst>
      <p:ext uri="{BB962C8B-B14F-4D97-AF65-F5344CB8AC3E}">
        <p14:creationId xmlns:p14="http://schemas.microsoft.com/office/powerpoint/2010/main" val="2101884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33</a:t>
            </a:fld>
            <a:endParaRPr lang="en-US" dirty="0"/>
          </a:p>
        </p:txBody>
      </p:sp>
    </p:spTree>
    <p:extLst>
      <p:ext uri="{BB962C8B-B14F-4D97-AF65-F5344CB8AC3E}">
        <p14:creationId xmlns:p14="http://schemas.microsoft.com/office/powerpoint/2010/main" val="95695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34</a:t>
            </a:fld>
            <a:endParaRPr lang="en-US" dirty="0"/>
          </a:p>
        </p:txBody>
      </p:sp>
    </p:spTree>
    <p:extLst>
      <p:ext uri="{BB962C8B-B14F-4D97-AF65-F5344CB8AC3E}">
        <p14:creationId xmlns:p14="http://schemas.microsoft.com/office/powerpoint/2010/main" val="2930692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35</a:t>
            </a:fld>
            <a:endParaRPr lang="en-US" dirty="0"/>
          </a:p>
        </p:txBody>
      </p:sp>
    </p:spTree>
    <p:extLst>
      <p:ext uri="{BB962C8B-B14F-4D97-AF65-F5344CB8AC3E}">
        <p14:creationId xmlns:p14="http://schemas.microsoft.com/office/powerpoint/2010/main" val="626277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36</a:t>
            </a:fld>
            <a:endParaRPr lang="en-US" dirty="0"/>
          </a:p>
        </p:txBody>
      </p:sp>
    </p:spTree>
    <p:extLst>
      <p:ext uri="{BB962C8B-B14F-4D97-AF65-F5344CB8AC3E}">
        <p14:creationId xmlns:p14="http://schemas.microsoft.com/office/powerpoint/2010/main" val="208016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37</a:t>
            </a:fld>
            <a:endParaRPr lang="en-US" dirty="0"/>
          </a:p>
        </p:txBody>
      </p:sp>
    </p:spTree>
    <p:extLst>
      <p:ext uri="{BB962C8B-B14F-4D97-AF65-F5344CB8AC3E}">
        <p14:creationId xmlns:p14="http://schemas.microsoft.com/office/powerpoint/2010/main" val="1745745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38</a:t>
            </a:fld>
            <a:endParaRPr lang="en-US" dirty="0"/>
          </a:p>
        </p:txBody>
      </p:sp>
    </p:spTree>
    <p:extLst>
      <p:ext uri="{BB962C8B-B14F-4D97-AF65-F5344CB8AC3E}">
        <p14:creationId xmlns:p14="http://schemas.microsoft.com/office/powerpoint/2010/main" val="115656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39</a:t>
            </a:fld>
            <a:endParaRPr lang="en-US" dirty="0"/>
          </a:p>
        </p:txBody>
      </p:sp>
    </p:spTree>
    <p:extLst>
      <p:ext uri="{BB962C8B-B14F-4D97-AF65-F5344CB8AC3E}">
        <p14:creationId xmlns:p14="http://schemas.microsoft.com/office/powerpoint/2010/main" val="812341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a:t>
            </a:fld>
            <a:endParaRPr lang="en-US" dirty="0"/>
          </a:p>
        </p:txBody>
      </p:sp>
    </p:spTree>
    <p:extLst>
      <p:ext uri="{BB962C8B-B14F-4D97-AF65-F5344CB8AC3E}">
        <p14:creationId xmlns:p14="http://schemas.microsoft.com/office/powerpoint/2010/main" val="420909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40</a:t>
            </a:fld>
            <a:endParaRPr lang="en-US" dirty="0"/>
          </a:p>
        </p:txBody>
      </p:sp>
    </p:spTree>
    <p:extLst>
      <p:ext uri="{BB962C8B-B14F-4D97-AF65-F5344CB8AC3E}">
        <p14:creationId xmlns:p14="http://schemas.microsoft.com/office/powerpoint/2010/main" val="235340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41</a:t>
            </a:fld>
            <a:endParaRPr lang="en-US" dirty="0"/>
          </a:p>
        </p:txBody>
      </p:sp>
    </p:spTree>
    <p:extLst>
      <p:ext uri="{BB962C8B-B14F-4D97-AF65-F5344CB8AC3E}">
        <p14:creationId xmlns:p14="http://schemas.microsoft.com/office/powerpoint/2010/main" val="3028410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42</a:t>
            </a:fld>
            <a:endParaRPr lang="en-US" dirty="0"/>
          </a:p>
        </p:txBody>
      </p:sp>
    </p:spTree>
    <p:extLst>
      <p:ext uri="{BB962C8B-B14F-4D97-AF65-F5344CB8AC3E}">
        <p14:creationId xmlns:p14="http://schemas.microsoft.com/office/powerpoint/2010/main" val="621588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43</a:t>
            </a:fld>
            <a:endParaRPr lang="en-US" dirty="0"/>
          </a:p>
        </p:txBody>
      </p:sp>
    </p:spTree>
    <p:extLst>
      <p:ext uri="{BB962C8B-B14F-4D97-AF65-F5344CB8AC3E}">
        <p14:creationId xmlns:p14="http://schemas.microsoft.com/office/powerpoint/2010/main" val="2504859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44</a:t>
            </a:fld>
            <a:endParaRPr lang="en-US" dirty="0"/>
          </a:p>
        </p:txBody>
      </p:sp>
    </p:spTree>
    <p:extLst>
      <p:ext uri="{BB962C8B-B14F-4D97-AF65-F5344CB8AC3E}">
        <p14:creationId xmlns:p14="http://schemas.microsoft.com/office/powerpoint/2010/main" val="167445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5</a:t>
            </a:fld>
            <a:endParaRPr lang="en-US" dirty="0"/>
          </a:p>
        </p:txBody>
      </p:sp>
    </p:spTree>
    <p:extLst>
      <p:ext uri="{BB962C8B-B14F-4D97-AF65-F5344CB8AC3E}">
        <p14:creationId xmlns:p14="http://schemas.microsoft.com/office/powerpoint/2010/main" val="2292714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6</a:t>
            </a:fld>
            <a:endParaRPr lang="en-US" dirty="0"/>
          </a:p>
        </p:txBody>
      </p:sp>
    </p:spTree>
    <p:extLst>
      <p:ext uri="{BB962C8B-B14F-4D97-AF65-F5344CB8AC3E}">
        <p14:creationId xmlns:p14="http://schemas.microsoft.com/office/powerpoint/2010/main" val="188511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7</a:t>
            </a:fld>
            <a:endParaRPr lang="en-US" dirty="0"/>
          </a:p>
        </p:txBody>
      </p:sp>
    </p:spTree>
    <p:extLst>
      <p:ext uri="{BB962C8B-B14F-4D97-AF65-F5344CB8AC3E}">
        <p14:creationId xmlns:p14="http://schemas.microsoft.com/office/powerpoint/2010/main" val="977680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8</a:t>
            </a:fld>
            <a:endParaRPr lang="en-US" dirty="0"/>
          </a:p>
        </p:txBody>
      </p:sp>
    </p:spTree>
    <p:extLst>
      <p:ext uri="{BB962C8B-B14F-4D97-AF65-F5344CB8AC3E}">
        <p14:creationId xmlns:p14="http://schemas.microsoft.com/office/powerpoint/2010/main" val="179597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9</a:t>
            </a:fld>
            <a:endParaRPr lang="en-US" dirty="0"/>
          </a:p>
        </p:txBody>
      </p:sp>
    </p:spTree>
    <p:extLst>
      <p:ext uri="{BB962C8B-B14F-4D97-AF65-F5344CB8AC3E}">
        <p14:creationId xmlns:p14="http://schemas.microsoft.com/office/powerpoint/2010/main" val="45654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017spring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6349" y="104030"/>
            <a:ext cx="8686800" cy="276970"/>
          </a:xfrm>
          <a:prstGeom prst="rect">
            <a:avLst/>
          </a:prstGeom>
        </p:spPr>
        <p:txBody>
          <a:bodyPr/>
          <a:lstStyle>
            <a:lvl1pPr>
              <a:defRPr sz="20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57200" y="485030"/>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hasCustomPrompt="1"/>
          </p:nvPr>
        </p:nvSpPr>
        <p:spPr>
          <a:xfrm>
            <a:off x="404949" y="635726"/>
            <a:ext cx="8458200" cy="5756404"/>
          </a:xfrm>
          <a:prstGeom prst="rect">
            <a:avLst/>
          </a:prstGeom>
        </p:spPr>
        <p:txBody>
          <a:bodyPr/>
          <a:lstStyle>
            <a:lvl1pPr>
              <a:spcBef>
                <a:spcPts val="300"/>
              </a:spcBef>
              <a:buFont typeface="Wingdings" pitchFamily="2" charset="2"/>
              <a:buChar char="q"/>
              <a:defRPr sz="2000">
                <a:solidFill>
                  <a:srgbClr val="002060"/>
                </a:solidFill>
              </a:defRPr>
            </a:lvl1pPr>
            <a:lvl2pPr>
              <a:spcBef>
                <a:spcPts val="400"/>
              </a:spcBef>
              <a:spcAft>
                <a:spcPts val="0"/>
              </a:spcAft>
              <a:buFont typeface="Courier New" pitchFamily="49" charset="0"/>
              <a:buChar char="o"/>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9477138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017spring title">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28600" y="304800"/>
            <a:ext cx="67818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headEnd/>
            <a:tailEnd/>
          </a:ln>
          <a:effectLst>
            <a:outerShdw dist="56796" dir="3806097" algn="ctr" rotWithShape="0">
              <a:srgbClr val="000000"/>
            </a:outerShdw>
          </a:effectLst>
        </p:spPr>
        <p:txBody>
          <a:bodyPr vert="horz" wrap="square" lIns="90488" tIns="44450" rIns="90488" bIns="44450" numCol="1" anchor="ctr" anchorCtr="0" compatLnSpc="1">
            <a:prstTxWarp prst="textNoShape">
              <a:avLst/>
            </a:prstTxWarp>
          </a:bodyPr>
          <a:lstStyle>
            <a:lvl1pPr>
              <a:defRPr>
                <a:solidFill>
                  <a:srgbClr val="002060"/>
                </a:solidFill>
              </a:defRPr>
            </a:lvl1pPr>
          </a:lstStyle>
          <a:p>
            <a:pPr lvl="0"/>
            <a:r>
              <a:rPr lang="en-US"/>
              <a:t>Click to edit Master title style</a:t>
            </a:r>
            <a:endParaRPr lang="en-US" dirty="0"/>
          </a:p>
        </p:txBody>
      </p:sp>
      <p:sp>
        <p:nvSpPr>
          <p:cNvPr id="17" name="Content Placeholder 16"/>
          <p:cNvSpPr>
            <a:spLocks noGrp="1"/>
          </p:cNvSpPr>
          <p:nvPr>
            <p:ph sz="quarter" idx="10"/>
          </p:nvPr>
        </p:nvSpPr>
        <p:spPr>
          <a:xfrm>
            <a:off x="381000" y="1042374"/>
            <a:ext cx="6172200" cy="5194349"/>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spcBef>
                <a:spcPts val="300"/>
              </a:spcBef>
              <a:defRPr sz="2000">
                <a:solidFill>
                  <a:srgbClr val="002060"/>
                </a:solidFill>
              </a:defRPr>
            </a:lvl1pPr>
            <a:lvl2pPr>
              <a:spcBef>
                <a:spcPts val="300"/>
              </a:spcBef>
              <a:spcAft>
                <a:spcPts val="300"/>
              </a:spcAft>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pic>
        <p:nvPicPr>
          <p:cNvPr id="9" name="Picture 5" descr="bar"/>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185751" y="6359660"/>
            <a:ext cx="3726474" cy="49661"/>
          </a:xfrm>
          <a:prstGeom prst="rect">
            <a:avLst/>
          </a:prstGeom>
          <a:solidFill>
            <a:srgbClr val="FFC000"/>
          </a:solidFill>
          <a:ln w="9525">
            <a:solidFill>
              <a:srgbClr val="FFC000"/>
            </a:solidFill>
            <a:miter lim="800000"/>
            <a:headEnd/>
            <a:tailEnd/>
          </a:ln>
        </p:spPr>
      </p:pic>
      <p:sp>
        <p:nvSpPr>
          <p:cNvPr id="12" name="Rectangle 11"/>
          <p:cNvSpPr/>
          <p:nvPr/>
        </p:nvSpPr>
        <p:spPr>
          <a:xfrm>
            <a:off x="5134167" y="6050573"/>
            <a:ext cx="3705033" cy="369332"/>
          </a:xfrm>
          <a:prstGeom prst="rect">
            <a:avLst/>
          </a:prstGeom>
        </p:spPr>
        <p:txBody>
          <a:bodyPr wrap="square">
            <a:spAutoFit/>
          </a:bodyPr>
          <a:lstStyle/>
          <a:p>
            <a:pPr>
              <a:buFontTx/>
              <a:buNone/>
            </a:pPr>
            <a:r>
              <a:rPr lang="en-US" sz="1800" baseline="0" dirty="0">
                <a:solidFill>
                  <a:srgbClr val="002060"/>
                </a:solidFill>
                <a:effectLst/>
              </a:rPr>
              <a:t>Software and Hardware Co-Design</a:t>
            </a:r>
            <a:endParaRPr lang="en-US" sz="1800" dirty="0">
              <a:solidFill>
                <a:srgbClr val="00B0F0"/>
              </a:solidFill>
              <a:effectLst/>
            </a:endParaRPr>
          </a:p>
        </p:txBody>
      </p:sp>
      <p:sp>
        <p:nvSpPr>
          <p:cNvPr id="14" name="Rectangle 13"/>
          <p:cNvSpPr/>
          <p:nvPr/>
        </p:nvSpPr>
        <p:spPr>
          <a:xfrm>
            <a:off x="7115367" y="378767"/>
            <a:ext cx="1818126" cy="461665"/>
          </a:xfrm>
          <a:prstGeom prst="rect">
            <a:avLst/>
          </a:prstGeom>
          <a:noFill/>
        </p:spPr>
        <p:txBody>
          <a:bodyPr wrap="none" lIns="91440" tIns="45720" rIns="91440" bIns="45720">
            <a:spAutoFit/>
          </a:bodyPr>
          <a:lstStyle/>
          <a:p>
            <a:pPr algn="ctr">
              <a:buNone/>
            </a:pPr>
            <a:r>
              <a:rPr lang="en-US" sz="2400" b="0" cap="none" spc="0" dirty="0">
                <a:ln w="0"/>
                <a:solidFill>
                  <a:srgbClr val="0070C0"/>
                </a:solidFill>
                <a:effectLst>
                  <a:reflection blurRad="6350" stA="53000" endA="300" endPos="35500" dir="5400000" sy="-90000" algn="bl" rotWithShape="0"/>
                </a:effectLst>
              </a:rPr>
              <a:t>Spring 2019</a:t>
            </a:r>
          </a:p>
        </p:txBody>
      </p:sp>
      <p:pic>
        <p:nvPicPr>
          <p:cNvPr id="15" name="Picture 2" descr="http://www.mouser.com/images/digilentinc/lrg/410-279-KI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3473" y="3505200"/>
            <a:ext cx="1749425" cy="14870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12328" y="5062194"/>
            <a:ext cx="1899897" cy="276999"/>
          </a:xfrm>
          <a:prstGeom prst="rect">
            <a:avLst/>
          </a:prstGeom>
          <a:noFill/>
        </p:spPr>
        <p:txBody>
          <a:bodyPr wrap="square" rtlCol="0">
            <a:spAutoFit/>
          </a:bodyPr>
          <a:lstStyle/>
          <a:p>
            <a:r>
              <a:rPr lang="en-US" sz="1200" dirty="0">
                <a:effectLst/>
              </a:rPr>
              <a:t>Zybo Development Board</a:t>
            </a:r>
          </a:p>
        </p:txBody>
      </p:sp>
      <p:pic>
        <p:nvPicPr>
          <p:cNvPr id="18" name="Picture 17"/>
          <p:cNvPicPr>
            <a:picLocks noChangeAspect="1"/>
          </p:cNvPicPr>
          <p:nvPr/>
        </p:nvPicPr>
        <p:blipFill>
          <a:blip r:embed="rId4"/>
          <a:stretch>
            <a:fillRect/>
          </a:stretch>
        </p:blipFill>
        <p:spPr>
          <a:xfrm>
            <a:off x="7841195" y="5260185"/>
            <a:ext cx="673837" cy="690225"/>
          </a:xfrm>
          <a:prstGeom prst="rect">
            <a:avLst/>
          </a:prstGeom>
        </p:spPr>
      </p:pic>
    </p:spTree>
    <p:extLst>
      <p:ext uri="{BB962C8B-B14F-4D97-AF65-F5344CB8AC3E}">
        <p14:creationId xmlns:p14="http://schemas.microsoft.com/office/powerpoint/2010/main" val="164171563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017spring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594" y="76200"/>
            <a:ext cx="8763000" cy="321734"/>
          </a:xfrm>
          <a:prstGeom prst="rect">
            <a:avLst/>
          </a:prstGeom>
        </p:spPr>
        <p:txBody>
          <a:bodyPr/>
          <a:lstStyle>
            <a:lvl1pPr>
              <a:defRPr sz="200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a:off x="381000" y="397934"/>
            <a:ext cx="82296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303319937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017spring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293440"/>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C:\Documents and Settings\Jennifer Lockhart\Desktop\Picture2 copy.jpg"/>
          <p:cNvPicPr>
            <a:picLocks noChangeArrowheads="1"/>
          </p:cNvPicPr>
          <p:nvPr/>
        </p:nvPicPr>
        <p:blipFill>
          <a:blip r:embed="rId6"/>
          <a:srcRect t="24879"/>
          <a:stretch>
            <a:fillRect/>
          </a:stretch>
        </p:blipFill>
        <p:spPr bwMode="auto">
          <a:xfrm>
            <a:off x="0" y="0"/>
            <a:ext cx="9144000" cy="6858000"/>
          </a:xfrm>
          <a:prstGeom prst="rect">
            <a:avLst/>
          </a:prstGeom>
          <a:noFill/>
        </p:spPr>
      </p:pic>
      <p:sp>
        <p:nvSpPr>
          <p:cNvPr id="6" name="Slide Number Placeholder 4"/>
          <p:cNvSpPr txBox="1">
            <a:spLocks/>
          </p:cNvSpPr>
          <p:nvPr/>
        </p:nvSpPr>
        <p:spPr>
          <a:xfrm>
            <a:off x="76200" y="6506103"/>
            <a:ext cx="4114800" cy="365125"/>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FFC000"/>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lgn="l">
              <a:buFontTx/>
              <a:buNone/>
            </a:pPr>
            <a:r>
              <a:rPr lang="en-US" b="0" dirty="0">
                <a:solidFill>
                  <a:srgbClr val="0070C0"/>
                </a:solidFill>
                <a:effectLst/>
                <a:latin typeface="Times" panose="02020603050405020304" pitchFamily="18" charset="0"/>
                <a:cs typeface="Times" panose="02020603050405020304" pitchFamily="18" charset="0"/>
              </a:rPr>
              <a:t>Lecture 20 E</a:t>
            </a:r>
            <a:r>
              <a:rPr lang="en-US" b="0" dirty="0">
                <a:solidFill>
                  <a:srgbClr val="0070C0"/>
                </a:solidFill>
                <a:effectLst/>
                <a:latin typeface="Tahoma" pitchFamily="34" charset="0"/>
                <a:cs typeface="+mn-cs"/>
              </a:rPr>
              <a:t>mbedded Linux with Zybo</a:t>
            </a:r>
            <a:r>
              <a:rPr lang="en-US" b="0" baseline="0" dirty="0">
                <a:solidFill>
                  <a:srgbClr val="0070C0"/>
                </a:solidFill>
                <a:effectLst/>
                <a:latin typeface="Times" panose="02020603050405020304" pitchFamily="18" charset="0"/>
                <a:cs typeface="Times" panose="02020603050405020304" pitchFamily="18" charset="0"/>
              </a:rPr>
              <a:t> Spring </a:t>
            </a:r>
            <a:r>
              <a:rPr lang="en-US" b="0" dirty="0">
                <a:solidFill>
                  <a:srgbClr val="0070C0"/>
                </a:solidFill>
                <a:effectLst/>
                <a:latin typeface="Times" panose="02020603050405020304" pitchFamily="18" charset="0"/>
                <a:cs typeface="Times" panose="02020603050405020304" pitchFamily="18" charset="0"/>
              </a:rPr>
              <a:t>2019 HUST --  </a:t>
            </a:r>
            <a:fld id="{8D53829D-69C5-427B-BC55-CADFE39DF8BA}" type="slidenum">
              <a:rPr lang="en-US" b="0" smtClean="0">
                <a:solidFill>
                  <a:srgbClr val="0070C0"/>
                </a:solidFill>
                <a:effectLst/>
                <a:latin typeface="Times" panose="02020603050405020304" pitchFamily="18" charset="0"/>
                <a:cs typeface="Times" panose="02020603050405020304" pitchFamily="18" charset="0"/>
              </a:rPr>
              <a:pPr algn="l">
                <a:buFontTx/>
                <a:buNone/>
              </a:pPr>
              <a:t>‹#›</a:t>
            </a:fld>
            <a:endParaRPr lang="en-US" b="0" dirty="0">
              <a:solidFill>
                <a:srgbClr val="0070C0"/>
              </a:solidFill>
              <a:effectLst/>
              <a:latin typeface="Times" panose="02020603050405020304" pitchFamily="18" charset="0"/>
              <a:cs typeface="Times" panose="02020603050405020304" pitchFamily="18" charset="0"/>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0" y="6506103"/>
            <a:ext cx="2312133" cy="318915"/>
          </a:xfrm>
          <a:prstGeom prst="rect">
            <a:avLst/>
          </a:prstGeom>
        </p:spPr>
      </p:pic>
    </p:spTree>
    <p:extLst>
      <p:ext uri="{BB962C8B-B14F-4D97-AF65-F5344CB8AC3E}">
        <p14:creationId xmlns:p14="http://schemas.microsoft.com/office/powerpoint/2010/main" val="4125418026"/>
      </p:ext>
    </p:extLst>
  </p:cSld>
  <p:clrMap bg1="dk2" tx1="lt1" bg2="dk1" tx2="lt2" accent1="accent1" accent2="accent2" accent3="accent3" accent4="accent4" accent5="accent5" accent6="accent6" hlink="hlink" folHlink="folHlink"/>
  <p:sldLayoutIdLst>
    <p:sldLayoutId id="2147483766" r:id="rId1"/>
    <p:sldLayoutId id="2147483767" r:id="rId2"/>
    <p:sldLayoutId id="2147483768" r:id="rId3"/>
    <p:sldLayoutId id="2147483771" r:id="rId4"/>
  </p:sldLayoutIdLst>
  <p:hf hdr="0" ftr="0" dt="0"/>
  <p:txStyles>
    <p:titleStyle>
      <a:lvl1pPr algn="ctr" rtl="0" eaLnBrk="1" fontAlgn="base" hangingPunct="1">
        <a:lnSpc>
          <a:spcPct val="85000"/>
        </a:lnSpc>
        <a:spcBef>
          <a:spcPct val="0"/>
        </a:spcBef>
        <a:spcAft>
          <a:spcPct val="0"/>
        </a:spcAft>
        <a:defRPr kumimoji="1" sz="2400">
          <a:solidFill>
            <a:srgbClr val="FF0000"/>
          </a:solidFill>
          <a:latin typeface="+mj-lt"/>
          <a:ea typeface="+mj-ea"/>
          <a:cs typeface="+mj-cs"/>
        </a:defRPr>
      </a:lvl1pPr>
      <a:lvl2pPr algn="l" rtl="0" eaLnBrk="1" fontAlgn="base" hangingPunct="1">
        <a:lnSpc>
          <a:spcPct val="85000"/>
        </a:lnSpc>
        <a:spcBef>
          <a:spcPct val="0"/>
        </a:spcBef>
        <a:spcAft>
          <a:spcPct val="0"/>
        </a:spcAft>
        <a:defRPr kumimoji="1" sz="2400">
          <a:solidFill>
            <a:schemeClr val="tx1"/>
          </a:solidFill>
          <a:latin typeface="Tahoma" pitchFamily="34" charset="0"/>
        </a:defRPr>
      </a:lvl2pPr>
      <a:lvl3pPr algn="l" rtl="0" eaLnBrk="1" fontAlgn="base" hangingPunct="1">
        <a:lnSpc>
          <a:spcPct val="85000"/>
        </a:lnSpc>
        <a:spcBef>
          <a:spcPct val="0"/>
        </a:spcBef>
        <a:spcAft>
          <a:spcPct val="0"/>
        </a:spcAft>
        <a:defRPr kumimoji="1" sz="2400">
          <a:solidFill>
            <a:schemeClr val="tx1"/>
          </a:solidFill>
          <a:latin typeface="Tahoma" pitchFamily="34" charset="0"/>
        </a:defRPr>
      </a:lvl3pPr>
      <a:lvl4pPr algn="l" rtl="0" eaLnBrk="1" fontAlgn="base" hangingPunct="1">
        <a:lnSpc>
          <a:spcPct val="85000"/>
        </a:lnSpc>
        <a:spcBef>
          <a:spcPct val="0"/>
        </a:spcBef>
        <a:spcAft>
          <a:spcPct val="0"/>
        </a:spcAft>
        <a:defRPr kumimoji="1" sz="2400">
          <a:solidFill>
            <a:schemeClr val="tx1"/>
          </a:solidFill>
          <a:latin typeface="Tahoma" pitchFamily="34" charset="0"/>
        </a:defRPr>
      </a:lvl4pPr>
      <a:lvl5pPr algn="l" rtl="0" eaLnBrk="1" fontAlgn="base" hangingPunct="1">
        <a:lnSpc>
          <a:spcPct val="85000"/>
        </a:lnSpc>
        <a:spcBef>
          <a:spcPct val="0"/>
        </a:spcBef>
        <a:spcAft>
          <a:spcPct val="0"/>
        </a:spcAft>
        <a:defRPr kumimoji="1" sz="2400">
          <a:solidFill>
            <a:schemeClr val="tx1"/>
          </a:solidFill>
          <a:latin typeface="Tahoma" pitchFamily="34" charset="0"/>
        </a:defRPr>
      </a:lvl5pPr>
      <a:lvl6pPr marL="457200" algn="l" rtl="0" eaLnBrk="1" fontAlgn="base" hangingPunct="1">
        <a:lnSpc>
          <a:spcPct val="85000"/>
        </a:lnSpc>
        <a:spcBef>
          <a:spcPct val="0"/>
        </a:spcBef>
        <a:spcAft>
          <a:spcPct val="0"/>
        </a:spcAft>
        <a:defRPr kumimoji="1" sz="2400">
          <a:solidFill>
            <a:srgbClr val="0000FF"/>
          </a:solidFill>
          <a:latin typeface="Tahoma" pitchFamily="34" charset="0"/>
        </a:defRPr>
      </a:lvl6pPr>
      <a:lvl7pPr marL="914400" algn="l" rtl="0" eaLnBrk="1" fontAlgn="base" hangingPunct="1">
        <a:lnSpc>
          <a:spcPct val="85000"/>
        </a:lnSpc>
        <a:spcBef>
          <a:spcPct val="0"/>
        </a:spcBef>
        <a:spcAft>
          <a:spcPct val="0"/>
        </a:spcAft>
        <a:defRPr kumimoji="1" sz="2400">
          <a:solidFill>
            <a:srgbClr val="0000FF"/>
          </a:solidFill>
          <a:latin typeface="Tahoma" pitchFamily="34" charset="0"/>
        </a:defRPr>
      </a:lvl7pPr>
      <a:lvl8pPr marL="1371600" algn="l" rtl="0" eaLnBrk="1" fontAlgn="base" hangingPunct="1">
        <a:lnSpc>
          <a:spcPct val="85000"/>
        </a:lnSpc>
        <a:spcBef>
          <a:spcPct val="0"/>
        </a:spcBef>
        <a:spcAft>
          <a:spcPct val="0"/>
        </a:spcAft>
        <a:defRPr kumimoji="1" sz="2400">
          <a:solidFill>
            <a:srgbClr val="0000FF"/>
          </a:solidFill>
          <a:latin typeface="Tahoma" pitchFamily="34" charset="0"/>
        </a:defRPr>
      </a:lvl8pPr>
      <a:lvl9pPr marL="1828800" algn="l" rtl="0" eaLnBrk="1" fontAlgn="base" hangingPunct="1">
        <a:lnSpc>
          <a:spcPct val="85000"/>
        </a:lnSpc>
        <a:spcBef>
          <a:spcPct val="0"/>
        </a:spcBef>
        <a:spcAft>
          <a:spcPct val="0"/>
        </a:spcAft>
        <a:defRPr kumimoji="1" sz="2400">
          <a:solidFill>
            <a:srgbClr val="0000FF"/>
          </a:solidFill>
          <a:latin typeface="Tahoma" pitchFamily="34" charset="0"/>
        </a:defRPr>
      </a:lvl9pPr>
    </p:titleStyle>
    <p:bodyStyle>
      <a:lvl1pPr marL="342900" indent="-342900" algn="l" rtl="0" eaLnBrk="1" fontAlgn="base" hangingPunct="1">
        <a:spcBef>
          <a:spcPct val="60000"/>
        </a:spcBef>
        <a:spcAft>
          <a:spcPct val="0"/>
        </a:spcAft>
        <a:buClr>
          <a:srgbClr val="6600CC"/>
        </a:buClr>
        <a:buFont typeface="Wingdings" pitchFamily="2" charset="2"/>
        <a:buChar char="q"/>
        <a:defRPr kumimoji="1" sz="2200">
          <a:solidFill>
            <a:srgbClr val="FF0000"/>
          </a:solidFill>
          <a:latin typeface="+mn-lt"/>
          <a:ea typeface="+mn-ea"/>
          <a:cs typeface="+mn-cs"/>
        </a:defRPr>
      </a:lvl1pPr>
      <a:lvl2pPr marL="742950" indent="-285750" algn="l" rtl="0" eaLnBrk="1" fontAlgn="base" hangingPunct="1">
        <a:spcBef>
          <a:spcPct val="40000"/>
        </a:spcBef>
        <a:spcAft>
          <a:spcPct val="0"/>
        </a:spcAft>
        <a:buClr>
          <a:srgbClr val="6600CC"/>
        </a:buClr>
        <a:buFont typeface="Courier New" pitchFamily="49" charset="0"/>
        <a:buChar char="o"/>
        <a:defRPr kumimoji="1" sz="1800">
          <a:solidFill>
            <a:srgbClr val="FF0000"/>
          </a:solidFill>
          <a:latin typeface="+mn-lt"/>
        </a:defRPr>
      </a:lvl2pPr>
      <a:lvl3pPr marL="1143000" indent="-228600" algn="l" rtl="0" eaLnBrk="1" fontAlgn="base" hangingPunct="1">
        <a:lnSpc>
          <a:spcPct val="95000"/>
        </a:lnSpc>
        <a:spcBef>
          <a:spcPct val="35000"/>
        </a:spcBef>
        <a:spcAft>
          <a:spcPct val="0"/>
        </a:spcAft>
        <a:buClr>
          <a:srgbClr val="6600CC"/>
        </a:buClr>
        <a:buFont typeface="Vivaldi" pitchFamily="66" charset="0"/>
        <a:buChar char="#"/>
        <a:defRPr kumimoji="1">
          <a:solidFill>
            <a:srgbClr val="FF0000"/>
          </a:solidFill>
          <a:latin typeface="+mn-lt"/>
        </a:defRPr>
      </a:lvl3pPr>
      <a:lvl4pPr marL="1600200" indent="-228600" algn="l" rtl="0" eaLnBrk="1" fontAlgn="base" hangingPunct="1">
        <a:lnSpc>
          <a:spcPct val="75000"/>
        </a:lnSpc>
        <a:spcBef>
          <a:spcPct val="3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5pPr>
      <a:lvl6pPr marL="25146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xilinx-wiki.atlassian.net/wiki/spaces/A/overvie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xilinx-wiki.atlassian.net/wiki/spaces/A/pages/18842271/Zynq+2015.4+Releas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www.wiki.xilinx.com/Zynq+2015.4+Releas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reference.digilentinc.com/zybo:zybo"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www.wiki.xilinx.com/U-boot"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Xilinx/device-tree-xlnx" TargetMode="External"/><Relationship Id="rId3" Type="http://schemas.openxmlformats.org/officeDocument/2006/relationships/hyperlink" Target="http://www.wiki.xilinx.com/U-boot" TargetMode="External"/><Relationship Id="rId7" Type="http://schemas.openxmlformats.org/officeDocument/2006/relationships/hyperlink" Target="http://www.wiki.xilinx.com/Build+Kernel"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www.wiki.xilinx.com/Zynq+Linux" TargetMode="External"/><Relationship Id="rId5" Type="http://schemas.openxmlformats.org/officeDocument/2006/relationships/hyperlink" Target="http://www.wiki.xilinx.com/Linux" TargetMode="External"/><Relationship Id="rId4" Type="http://schemas.openxmlformats.org/officeDocument/2006/relationships/hyperlink" Target="http://www.wiki.xilinx.com/Build+U-Boo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igilentInc/Linux-Digilent-Dev"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DigilentInc"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www.wiki.xilinx.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ubuntu.com/download/deskto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igilentInc/Linux-Digilent-Dev.git"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t>Lecture 20 </a:t>
            </a:r>
            <a:r>
              <a:rPr lang="en-US" dirty="0"/>
              <a:t>Lab #11 Embedded Linux with Zybo</a:t>
            </a:r>
          </a:p>
        </p:txBody>
      </p:sp>
      <p:sp>
        <p:nvSpPr>
          <p:cNvPr id="4" name="Content Placeholder 3"/>
          <p:cNvSpPr>
            <a:spLocks noGrp="1"/>
          </p:cNvSpPr>
          <p:nvPr>
            <p:ph sz="quarter" idx="10"/>
          </p:nvPr>
        </p:nvSpPr>
        <p:spPr/>
        <p:txBody>
          <a:bodyPr/>
          <a:lstStyle/>
          <a:p>
            <a:r>
              <a:rPr lang="en-US" dirty="0"/>
              <a:t>References</a:t>
            </a:r>
          </a:p>
          <a:p>
            <a:r>
              <a:rPr lang="en-US" dirty="0"/>
              <a:t>Files Needed to Boot Linux Operation System</a:t>
            </a:r>
          </a:p>
          <a:p>
            <a:r>
              <a:rPr lang="en-US" dirty="0"/>
              <a:t>Booting Sequence</a:t>
            </a:r>
          </a:p>
          <a:p>
            <a:r>
              <a:rPr lang="en-US" dirty="0"/>
              <a:t>Booting procedures</a:t>
            </a:r>
          </a:p>
          <a:p>
            <a:pPr lvl="1"/>
            <a:r>
              <a:rPr lang="en-US" dirty="0"/>
              <a:t>Interactive from XSDB (Xilinx System Debugger)</a:t>
            </a:r>
          </a:p>
          <a:p>
            <a:pPr lvl="1"/>
            <a:r>
              <a:rPr lang="en-US" dirty="0"/>
              <a:t>From QSPI flash or micro SD card</a:t>
            </a:r>
          </a:p>
          <a:p>
            <a:r>
              <a:rPr lang="en-US" dirty="0"/>
              <a:t>Zynq Linux Boot Loader</a:t>
            </a:r>
          </a:p>
          <a:p>
            <a:pPr lvl="1"/>
            <a:r>
              <a:rPr lang="en-US" dirty="0"/>
              <a:t>U-boot, Ramdisk, BOOT.bin</a:t>
            </a:r>
          </a:p>
          <a:p>
            <a:r>
              <a:rPr lang="en-US" dirty="0"/>
              <a:t>Device Tree</a:t>
            </a:r>
          </a:p>
          <a:p>
            <a:r>
              <a:rPr lang="en-US" dirty="0"/>
              <a:t>Vivado 2014.4 cross-compile tool chain</a:t>
            </a:r>
          </a:p>
          <a:p>
            <a:r>
              <a:rPr lang="en-US" dirty="0"/>
              <a:t>Lab #11: Boot Linux for Zybo Base System Design</a:t>
            </a:r>
          </a:p>
          <a:p>
            <a:r>
              <a:rPr lang="en-US" dirty="0"/>
              <a:t>Generate system wrapper, bit stream, u-boot, boot.bin, uImage, ram disk, device tree, myled.ko, led_blink</a:t>
            </a:r>
          </a:p>
        </p:txBody>
      </p:sp>
    </p:spTree>
    <p:extLst>
      <p:ext uri="{BB962C8B-B14F-4D97-AF65-F5344CB8AC3E}">
        <p14:creationId xmlns:p14="http://schemas.microsoft.com/office/powerpoint/2010/main" val="1666770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U-BOOT in Action</a:t>
            </a:r>
          </a:p>
        </p:txBody>
      </p:sp>
      <p:sp>
        <p:nvSpPr>
          <p:cNvPr id="3" name="Text Placeholder 2"/>
          <p:cNvSpPr>
            <a:spLocks noGrp="1"/>
          </p:cNvSpPr>
          <p:nvPr>
            <p:ph type="body" sz="quarter" idx="10"/>
          </p:nvPr>
        </p:nvSpPr>
        <p:spPr/>
        <p:txBody>
          <a:bodyPr/>
          <a:lstStyle/>
          <a:p>
            <a:r>
              <a:rPr lang="en-US" dirty="0"/>
              <a:t>Start the procedure autoboot</a:t>
            </a:r>
          </a:p>
          <a:p>
            <a:r>
              <a:rPr lang="en-US" dirty="0"/>
              <a:t>Autoboot looks for the BootMode pin settings for the source of the kernel image in this case the SD card</a:t>
            </a:r>
          </a:p>
          <a:p>
            <a:r>
              <a:rPr lang="en-US" dirty="0"/>
              <a:t>Start the procedure sdboot if the source is SD card</a:t>
            </a:r>
          </a:p>
          <a:p>
            <a:r>
              <a:rPr lang="en-US" dirty="0"/>
              <a:t>sdboot does three things</a:t>
            </a:r>
          </a:p>
          <a:p>
            <a:pPr lvl="1"/>
            <a:r>
              <a:rPr lang="en-US" dirty="0"/>
              <a:t>Read the kernel image, .e.g, uImage or zImage from the FAT partition and copies it to 0x00008000</a:t>
            </a:r>
          </a:p>
          <a:p>
            <a:pPr lvl="1"/>
            <a:r>
              <a:rPr lang="en-US" dirty="0"/>
              <a:t>Read the device tree DTB file, e.g., devicetree.dtb and load it to 0x01000000</a:t>
            </a:r>
          </a:p>
          <a:p>
            <a:pPr lvl="1"/>
            <a:r>
              <a:rPr lang="en-US" dirty="0"/>
              <a:t>Read the zipped ramdisk file system, e.g., uramdisk.image.gz and load it to 0x00800000</a:t>
            </a:r>
          </a:p>
          <a:p>
            <a:r>
              <a:rPr lang="en-US" dirty="0"/>
              <a:t>Start the kernel image from 0x00008000</a:t>
            </a:r>
          </a:p>
          <a:p>
            <a:pPr lvl="1"/>
            <a:endParaRPr lang="en-US" dirty="0"/>
          </a:p>
        </p:txBody>
      </p:sp>
      <p:sp>
        <p:nvSpPr>
          <p:cNvPr id="4" name="TextBox 3"/>
          <p:cNvSpPr txBox="1"/>
          <p:nvPr/>
        </p:nvSpPr>
        <p:spPr>
          <a:xfrm>
            <a:off x="418804" y="6248237"/>
            <a:ext cx="262764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Embedded Linux Development Guide, Digilent</a:t>
            </a:r>
          </a:p>
        </p:txBody>
      </p:sp>
      <p:pic>
        <p:nvPicPr>
          <p:cNvPr id="5" name="Picture 4"/>
          <p:cNvPicPr/>
          <p:nvPr/>
        </p:nvPicPr>
        <p:blipFill>
          <a:blip r:embed="rId3"/>
          <a:stretch>
            <a:fillRect/>
          </a:stretch>
        </p:blipFill>
        <p:spPr>
          <a:xfrm>
            <a:off x="4799149" y="4651584"/>
            <a:ext cx="4038600" cy="1719764"/>
          </a:xfrm>
          <a:prstGeom prst="rect">
            <a:avLst/>
          </a:prstGeom>
        </p:spPr>
      </p:pic>
    </p:spTree>
    <p:extLst>
      <p:ext uri="{BB962C8B-B14F-4D97-AF65-F5344CB8AC3E}">
        <p14:creationId xmlns:p14="http://schemas.microsoft.com/office/powerpoint/2010/main" val="26480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804" y="6248237"/>
            <a:ext cx="262764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Embedded Linux Development Guide, Digilent</a:t>
            </a:r>
          </a:p>
        </p:txBody>
      </p:sp>
      <p:pic>
        <p:nvPicPr>
          <p:cNvPr id="8" name="Picture 7"/>
          <p:cNvPicPr>
            <a:picLocks noChangeAspect="1"/>
          </p:cNvPicPr>
          <p:nvPr/>
        </p:nvPicPr>
        <p:blipFill>
          <a:blip r:embed="rId3"/>
          <a:stretch>
            <a:fillRect/>
          </a:stretch>
        </p:blipFill>
        <p:spPr>
          <a:xfrm>
            <a:off x="762000" y="152237"/>
            <a:ext cx="7507782" cy="6096000"/>
          </a:xfrm>
          <a:prstGeom prst="rect">
            <a:avLst/>
          </a:prstGeom>
        </p:spPr>
      </p:pic>
    </p:spTree>
    <p:extLst>
      <p:ext uri="{BB962C8B-B14F-4D97-AF65-F5344CB8AC3E}">
        <p14:creationId xmlns:p14="http://schemas.microsoft.com/office/powerpoint/2010/main" val="370461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804" y="6248237"/>
            <a:ext cx="262764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Embedded Linux Development Guide, Digilent</a:t>
            </a:r>
          </a:p>
        </p:txBody>
      </p:sp>
      <p:pic>
        <p:nvPicPr>
          <p:cNvPr id="2" name="Picture 1"/>
          <p:cNvPicPr>
            <a:picLocks noChangeAspect="1"/>
          </p:cNvPicPr>
          <p:nvPr/>
        </p:nvPicPr>
        <p:blipFill>
          <a:blip r:embed="rId3"/>
          <a:stretch>
            <a:fillRect/>
          </a:stretch>
        </p:blipFill>
        <p:spPr>
          <a:xfrm>
            <a:off x="762000" y="76200"/>
            <a:ext cx="7707368" cy="6657975"/>
          </a:xfrm>
          <a:prstGeom prst="rect">
            <a:avLst/>
          </a:prstGeom>
        </p:spPr>
      </p:pic>
    </p:spTree>
    <p:extLst>
      <p:ext uri="{BB962C8B-B14F-4D97-AF65-F5344CB8AC3E}">
        <p14:creationId xmlns:p14="http://schemas.microsoft.com/office/powerpoint/2010/main" val="1140990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5054" y="3350606"/>
            <a:ext cx="8696218" cy="3200400"/>
          </a:xfrm>
          <a:prstGeom prst="rect">
            <a:avLst/>
          </a:prstGeom>
        </p:spPr>
      </p:pic>
      <p:sp>
        <p:nvSpPr>
          <p:cNvPr id="2" name="Title 1"/>
          <p:cNvSpPr>
            <a:spLocks noGrp="1"/>
          </p:cNvSpPr>
          <p:nvPr>
            <p:ph type="title"/>
          </p:nvPr>
        </p:nvSpPr>
        <p:spPr/>
        <p:txBody>
          <a:bodyPr/>
          <a:lstStyle/>
          <a:p>
            <a:r>
              <a:rPr lang="en-US" dirty="0"/>
              <a:t>Boot Linux on Zybo from Digilent Inc.</a:t>
            </a:r>
          </a:p>
        </p:txBody>
      </p:sp>
      <p:sp>
        <p:nvSpPr>
          <p:cNvPr id="3" name="Text Placeholder 2"/>
          <p:cNvSpPr>
            <a:spLocks noGrp="1"/>
          </p:cNvSpPr>
          <p:nvPr>
            <p:ph type="body" sz="quarter" idx="10"/>
          </p:nvPr>
        </p:nvSpPr>
        <p:spPr/>
        <p:txBody>
          <a:bodyPr/>
          <a:lstStyle/>
          <a:p>
            <a:r>
              <a:rPr lang="en-US" sz="1800" dirty="0"/>
              <a:t>Copy four files onto a MicroSD card</a:t>
            </a:r>
          </a:p>
          <a:p>
            <a:pPr lvl="1"/>
            <a:r>
              <a:rPr lang="en-US" sz="1600" dirty="0"/>
              <a:t>BOOT.bin</a:t>
            </a:r>
          </a:p>
          <a:p>
            <a:pPr lvl="1"/>
            <a:r>
              <a:rPr lang="en-US" sz="1800" dirty="0"/>
              <a:t>uImage – unzipped Linux kernel file</a:t>
            </a:r>
          </a:p>
          <a:p>
            <a:pPr lvl="1"/>
            <a:r>
              <a:rPr lang="en-US" dirty="0"/>
              <a:t>uramdisk.image.gz</a:t>
            </a:r>
            <a:endParaRPr lang="en-US" sz="1800" dirty="0"/>
          </a:p>
          <a:p>
            <a:pPr lvl="1"/>
            <a:r>
              <a:rPr lang="en-US" dirty="0"/>
              <a:t>devicetree.dtb</a:t>
            </a:r>
          </a:p>
          <a:p>
            <a:endParaRPr lang="en-US" sz="1800" dirty="0"/>
          </a:p>
          <a:p>
            <a:endParaRPr lang="en-US" sz="1800" dirty="0"/>
          </a:p>
          <a:p>
            <a:endParaRPr lang="en-US" sz="1800" dirty="0"/>
          </a:p>
        </p:txBody>
      </p:sp>
      <p:pic>
        <p:nvPicPr>
          <p:cNvPr id="5" name="Picture 4"/>
          <p:cNvPicPr>
            <a:picLocks noChangeAspect="1"/>
          </p:cNvPicPr>
          <p:nvPr/>
        </p:nvPicPr>
        <p:blipFill>
          <a:blip r:embed="rId4"/>
          <a:stretch>
            <a:fillRect/>
          </a:stretch>
        </p:blipFill>
        <p:spPr>
          <a:xfrm>
            <a:off x="5638800" y="613832"/>
            <a:ext cx="3200400" cy="2376055"/>
          </a:xfrm>
          <a:prstGeom prst="rect">
            <a:avLst/>
          </a:prstGeom>
        </p:spPr>
      </p:pic>
    </p:spTree>
    <p:extLst>
      <p:ext uri="{BB962C8B-B14F-4D97-AF65-F5344CB8AC3E}">
        <p14:creationId xmlns:p14="http://schemas.microsoft.com/office/powerpoint/2010/main" val="94506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MicroSD Boot Mode (from Zybo Reference Manual V6)</a:t>
            </a:r>
          </a:p>
        </p:txBody>
      </p:sp>
      <p:sp>
        <p:nvSpPr>
          <p:cNvPr id="9" name="Text Placeholder 8"/>
          <p:cNvSpPr>
            <a:spLocks noGrp="1"/>
          </p:cNvSpPr>
          <p:nvPr>
            <p:ph type="body" sz="quarter" idx="10"/>
          </p:nvPr>
        </p:nvSpPr>
        <p:spPr/>
        <p:txBody>
          <a:bodyPr/>
          <a:lstStyle/>
          <a:p>
            <a:pPr marL="400050">
              <a:buFont typeface="+mj-lt"/>
              <a:buAutoNum type="arabicParenR"/>
            </a:pPr>
            <a:r>
              <a:rPr lang="en-US" dirty="0"/>
              <a:t>The ZYBO supports booting from a microSD card inserted into connector J4. The following procedure will allow you to boot the Zynq from microSD: </a:t>
            </a:r>
          </a:p>
          <a:p>
            <a:pPr marL="400050">
              <a:buFont typeface="+mj-lt"/>
              <a:buAutoNum type="arabicParenR"/>
            </a:pPr>
            <a:r>
              <a:rPr lang="en-US" dirty="0"/>
              <a:t>Format the microSD card with a FAT32 file system. </a:t>
            </a:r>
          </a:p>
          <a:p>
            <a:pPr marL="400050">
              <a:buFont typeface="+mj-lt"/>
              <a:buAutoNum type="arabicParenR"/>
            </a:pPr>
            <a:r>
              <a:rPr lang="en-US" dirty="0"/>
              <a:t>Copy the Zynq Boot Image created with Xilinx SDK to the microSD card. </a:t>
            </a:r>
          </a:p>
          <a:p>
            <a:pPr marL="400050">
              <a:buFont typeface="+mj-lt"/>
              <a:buAutoNum type="arabicParenR"/>
            </a:pPr>
            <a:r>
              <a:rPr lang="en-US" dirty="0"/>
              <a:t>Rename the Zynq Boot Image on the microSD card to BOOT.bin. </a:t>
            </a:r>
          </a:p>
          <a:p>
            <a:pPr marL="400050">
              <a:buFont typeface="+mj-lt"/>
              <a:buAutoNum type="arabicParenR"/>
            </a:pPr>
            <a:r>
              <a:rPr lang="en-US" dirty="0"/>
              <a:t>Eject the microSD card from your computer and insert it into connector J4 on the ZYBO. </a:t>
            </a:r>
          </a:p>
          <a:p>
            <a:pPr marL="400050">
              <a:buFont typeface="+mj-lt"/>
              <a:buAutoNum type="arabicParenR"/>
            </a:pPr>
            <a:r>
              <a:rPr lang="en-US" dirty="0"/>
              <a:t>Attach a power source to the ZYBO and select it using JP7. </a:t>
            </a:r>
          </a:p>
          <a:p>
            <a:pPr marL="400050">
              <a:buFont typeface="+mj-lt"/>
              <a:buAutoNum type="arabicParenR"/>
            </a:pPr>
            <a:r>
              <a:rPr lang="en-US" dirty="0"/>
              <a:t>Place a single jumper on JP5, shorting the two leftmost pins (labeled “SD”). </a:t>
            </a:r>
          </a:p>
          <a:p>
            <a:pPr marL="400050">
              <a:buFont typeface="+mj-lt"/>
              <a:buAutoNum type="arabicParenR"/>
            </a:pPr>
            <a:r>
              <a:rPr lang="en-US" dirty="0"/>
              <a:t>Turn the board on. The board will now boot the image on the microSD card. </a:t>
            </a:r>
          </a:p>
          <a:p>
            <a:endParaRPr lang="en-US" dirty="0"/>
          </a:p>
        </p:txBody>
      </p:sp>
      <p:sp>
        <p:nvSpPr>
          <p:cNvPr id="4" name="TextBox 3"/>
          <p:cNvSpPr txBox="1"/>
          <p:nvPr/>
        </p:nvSpPr>
        <p:spPr>
          <a:xfrm>
            <a:off x="4114800" y="6096000"/>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320508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procedure: Interactive from Xilinx System Debugger (XSDB)</a:t>
            </a:r>
          </a:p>
        </p:txBody>
      </p:sp>
      <p:sp>
        <p:nvSpPr>
          <p:cNvPr id="3" name="Text Placeholder 2"/>
          <p:cNvSpPr>
            <a:spLocks noGrp="1"/>
          </p:cNvSpPr>
          <p:nvPr>
            <p:ph type="body" sz="quarter" idx="10"/>
          </p:nvPr>
        </p:nvSpPr>
        <p:spPr/>
        <p:txBody>
          <a:bodyPr/>
          <a:lstStyle/>
          <a:p>
            <a:r>
              <a:rPr lang="en-US" sz="1800" dirty="0"/>
              <a:t>Start SDK from a Vivado project that enables SD 0, Enthernet 0, USB0, QSPI, I2C 0. Set UART terminal to be 115200 baud and connect it.</a:t>
            </a:r>
          </a:p>
          <a:p>
            <a:r>
              <a:rPr lang="en-US" sz="1800" dirty="0"/>
              <a:t>Download the bitstream file by Xilinx Tools-&gt;Program FPGA</a:t>
            </a:r>
          </a:p>
          <a:p>
            <a:r>
              <a:rPr lang="en-US" sz="1800" dirty="0"/>
              <a:t>Open Xilinx System Debugger (XSDB) by Xilinx Tools-&gt;XSDB console. At XSDB:</a:t>
            </a:r>
          </a:p>
          <a:p>
            <a:pPr lvl="1"/>
            <a:r>
              <a:rPr lang="en-US" sz="1600" dirty="0"/>
              <a:t>Type “connect” to connect to Zynq </a:t>
            </a:r>
          </a:p>
          <a:p>
            <a:pPr lvl="1"/>
            <a:r>
              <a:rPr lang="en-US" sz="1600" dirty="0"/>
              <a:t>Type “targets” to get the list of target processors</a:t>
            </a:r>
          </a:p>
          <a:p>
            <a:pPr lvl="1"/>
            <a:r>
              <a:rPr lang="en-US" sz="1600" dirty="0"/>
              <a:t>Type “ta 2” to choose processor 0 CPU0</a:t>
            </a:r>
          </a:p>
          <a:p>
            <a:pPr lvl="1"/>
            <a:r>
              <a:rPr lang="en-US" sz="1600" dirty="0"/>
              <a:t>Type “source C:/…/ps7_init.tcl” </a:t>
            </a:r>
          </a:p>
          <a:p>
            <a:pPr lvl="1"/>
            <a:r>
              <a:rPr lang="en-US" sz="1600" dirty="0"/>
              <a:t>Type “ps7_init” to initialize Zynq such as Clock PLL, MIO, DDR initialization</a:t>
            </a:r>
          </a:p>
          <a:p>
            <a:pPr lvl="1"/>
            <a:r>
              <a:rPr lang="en-US" sz="1600" dirty="0"/>
              <a:t>Type “ps7_post_config” to enable level shifter between PS and PL and clear fabric port resets</a:t>
            </a:r>
          </a:p>
          <a:p>
            <a:pPr lvl="1"/>
            <a:r>
              <a:rPr lang="en-US" sz="1600" dirty="0"/>
              <a:t>Type “dow C:/…./u-boot.elf” to download U-Boot.elf file</a:t>
            </a:r>
          </a:p>
          <a:p>
            <a:pPr lvl="1"/>
            <a:r>
              <a:rPr lang="en-US" sz="1600" dirty="0"/>
              <a:t>Type “con” to start executing U-Boot.</a:t>
            </a:r>
          </a:p>
          <a:p>
            <a:r>
              <a:rPr lang="en-US" dirty="0"/>
              <a:t>On UART terminal, hit any key to stop autoboot</a:t>
            </a:r>
          </a:p>
          <a:p>
            <a:r>
              <a:rPr lang="en-US" dirty="0"/>
              <a:t>At XSDB</a:t>
            </a:r>
          </a:p>
          <a:p>
            <a:pPr lvl="1"/>
            <a:r>
              <a:rPr lang="en-US" dirty="0"/>
              <a:t>Type “dow –data c:/…/image.ub 0x30000000 to download Linux kernel</a:t>
            </a:r>
          </a:p>
          <a:p>
            <a:pPr lvl="1"/>
            <a:r>
              <a:rPr lang="en-US" dirty="0"/>
              <a:t>Type con to start U-Boot</a:t>
            </a:r>
          </a:p>
          <a:p>
            <a:r>
              <a:rPr lang="en-US" dirty="0"/>
              <a:t>On UART terminal: type bootm 0x30000000 to start Linux kernel</a:t>
            </a:r>
          </a:p>
          <a:p>
            <a:endParaRPr lang="en-US" dirty="0"/>
          </a:p>
          <a:p>
            <a:pPr lvl="1"/>
            <a:endParaRPr lang="en-US" sz="1600" dirty="0"/>
          </a:p>
          <a:p>
            <a:endParaRPr lang="en-US" sz="1800" dirty="0"/>
          </a:p>
        </p:txBody>
      </p:sp>
      <p:sp>
        <p:nvSpPr>
          <p:cNvPr id="4" name="TextBox 3"/>
          <p:cNvSpPr txBox="1"/>
          <p:nvPr/>
        </p:nvSpPr>
        <p:spPr>
          <a:xfrm>
            <a:off x="4522694" y="6576519"/>
            <a:ext cx="4495800" cy="276999"/>
          </a:xfrm>
          <a:prstGeom prst="rect">
            <a:avLst/>
          </a:prstGeom>
          <a:noFill/>
        </p:spPr>
        <p:txBody>
          <a:bodyPr wrap="square" rtlCol="0">
            <a:spAutoFit/>
          </a:bodyPr>
          <a:lstStyle/>
          <a:p>
            <a:r>
              <a:rPr lang="en-US" sz="1200" dirty="0">
                <a:effectLst/>
              </a:rPr>
              <a:t>Zynq-7000 All Programmable SoC: Embedded Design Tutorial</a:t>
            </a:r>
          </a:p>
        </p:txBody>
      </p:sp>
    </p:spTree>
    <p:extLst>
      <p:ext uri="{BB962C8B-B14F-4D97-AF65-F5344CB8AC3E}">
        <p14:creationId xmlns:p14="http://schemas.microsoft.com/office/powerpoint/2010/main" val="4183949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Booting procedure: From QSPI flash</a:t>
            </a:r>
          </a:p>
        </p:txBody>
      </p:sp>
      <p:sp>
        <p:nvSpPr>
          <p:cNvPr id="5" name="Text Placeholder 4"/>
          <p:cNvSpPr>
            <a:spLocks noGrp="1"/>
          </p:cNvSpPr>
          <p:nvPr>
            <p:ph type="body" sz="quarter" idx="10"/>
          </p:nvPr>
        </p:nvSpPr>
        <p:spPr/>
        <p:txBody>
          <a:bodyPr/>
          <a:lstStyle/>
          <a:p>
            <a:r>
              <a:rPr lang="en-US" dirty="0"/>
              <a:t>Create BOOT.bin</a:t>
            </a:r>
          </a:p>
          <a:p>
            <a:pPr lvl="1"/>
            <a:r>
              <a:rPr lang="en-US" dirty="0"/>
              <a:t>Choose Board Support Package Settings. Choose xilffs and xilssa and OK</a:t>
            </a:r>
          </a:p>
          <a:p>
            <a:pPr lvl="1"/>
            <a:r>
              <a:rPr lang="en-US" dirty="0"/>
              <a:t>Create a fsbl project </a:t>
            </a:r>
          </a:p>
          <a:p>
            <a:pPr lvl="2"/>
            <a:r>
              <a:rPr lang="en-US" dirty="0"/>
              <a:t>File-&gt;new-&gt;Application Project and name it xxx_fsbl.</a:t>
            </a:r>
          </a:p>
          <a:p>
            <a:pPr lvl="2"/>
            <a:r>
              <a:rPr lang="en-US" dirty="0"/>
              <a:t>Choose use existing bsp </a:t>
            </a:r>
          </a:p>
          <a:p>
            <a:pPr lvl="2"/>
            <a:r>
              <a:rPr lang="en-US" dirty="0"/>
              <a:t>Choose Zynq FSBL and click Finish</a:t>
            </a:r>
          </a:p>
          <a:p>
            <a:pPr lvl="1"/>
            <a:r>
              <a:rPr lang="en-US" dirty="0"/>
              <a:t>Choose Xilinx Tools-&gt;Create a Zynq Boot Image (add three files in this order)</a:t>
            </a:r>
          </a:p>
          <a:p>
            <a:pPr lvl="2"/>
            <a:r>
              <a:rPr lang="en-US" dirty="0"/>
              <a:t>Add *.FSBL.elf  (boot loader file)</a:t>
            </a:r>
          </a:p>
          <a:p>
            <a:pPr lvl="2"/>
            <a:r>
              <a:rPr lang="en-US" dirty="0"/>
              <a:t>Add *.bit file	(hardware bit stream file)</a:t>
            </a:r>
          </a:p>
          <a:p>
            <a:pPr lvl="2"/>
            <a:r>
              <a:rPr lang="en-US" dirty="0"/>
              <a:t>Add u-boot.elf	(</a:t>
            </a:r>
            <a:r>
              <a:rPr lang="en-GB" dirty="0"/>
              <a:t>Executable and Linkable file to create BOOT.bin.)</a:t>
            </a:r>
            <a:endParaRPr lang="en-US" dirty="0"/>
          </a:p>
          <a:p>
            <a:pPr lvl="2"/>
            <a:r>
              <a:rPr lang="en-US" dirty="0"/>
              <a:t>Output File name: BOOT.bin</a:t>
            </a:r>
          </a:p>
          <a:p>
            <a:pPr lvl="2"/>
            <a:endParaRPr lang="en-US" dirty="0"/>
          </a:p>
        </p:txBody>
      </p:sp>
      <p:pic>
        <p:nvPicPr>
          <p:cNvPr id="2" name="Picture 1"/>
          <p:cNvPicPr>
            <a:picLocks noChangeAspect="1"/>
          </p:cNvPicPr>
          <p:nvPr/>
        </p:nvPicPr>
        <p:blipFill>
          <a:blip r:embed="rId3"/>
          <a:stretch>
            <a:fillRect/>
          </a:stretch>
        </p:blipFill>
        <p:spPr>
          <a:xfrm>
            <a:off x="3799114" y="4876800"/>
            <a:ext cx="5064035" cy="1867187"/>
          </a:xfrm>
          <a:prstGeom prst="rect">
            <a:avLst/>
          </a:prstGeom>
        </p:spPr>
      </p:pic>
    </p:spTree>
    <p:extLst>
      <p:ext uri="{BB962C8B-B14F-4D97-AF65-F5344CB8AC3E}">
        <p14:creationId xmlns:p14="http://schemas.microsoft.com/office/powerpoint/2010/main" val="102144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Xilinx Wiki (</a:t>
            </a:r>
            <a:r>
              <a:rPr lang="en-US" dirty="0">
                <a:hlinkClick r:id="rId3"/>
              </a:rPr>
              <a:t>https://xilinx-wiki.atlassian.net/wiki/spaces/A/overview</a:t>
            </a:r>
            <a:r>
              <a:rPr lang="en-US" dirty="0"/>
              <a:t>) </a:t>
            </a:r>
          </a:p>
        </p:txBody>
      </p:sp>
      <p:pic>
        <p:nvPicPr>
          <p:cNvPr id="12" name="Picture 11"/>
          <p:cNvPicPr>
            <a:picLocks noChangeAspect="1"/>
          </p:cNvPicPr>
          <p:nvPr/>
        </p:nvPicPr>
        <p:blipFill>
          <a:blip r:embed="rId4"/>
          <a:stretch>
            <a:fillRect/>
          </a:stretch>
        </p:blipFill>
        <p:spPr>
          <a:xfrm>
            <a:off x="381000" y="1066800"/>
            <a:ext cx="8522103" cy="5133975"/>
          </a:xfrm>
          <a:prstGeom prst="rect">
            <a:avLst/>
          </a:prstGeom>
        </p:spPr>
      </p:pic>
    </p:spTree>
    <p:extLst>
      <p:ext uri="{BB962C8B-B14F-4D97-AF65-F5344CB8AC3E}">
        <p14:creationId xmlns:p14="http://schemas.microsoft.com/office/powerpoint/2010/main" val="168780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Xilinx Linux from Zynq 2015.4 Release: Ready to be Used</a:t>
            </a:r>
            <a:endParaRPr lang="en-US" b="1" dirty="0"/>
          </a:p>
        </p:txBody>
      </p:sp>
      <p:sp>
        <p:nvSpPr>
          <p:cNvPr id="3" name="Text Placeholder 2"/>
          <p:cNvSpPr>
            <a:spLocks noGrp="1"/>
          </p:cNvSpPr>
          <p:nvPr>
            <p:ph type="body" sz="quarter" idx="10"/>
          </p:nvPr>
        </p:nvSpPr>
        <p:spPr/>
        <p:txBody>
          <a:bodyPr/>
          <a:lstStyle/>
          <a:p>
            <a:r>
              <a:rPr lang="en-US" dirty="0">
                <a:hlinkClick r:id="rId3"/>
              </a:rPr>
              <a:t>https://xilinx-wiki.atlassian.net/wiki/spaces/A/pages/18842271/Zynq+2015.4+Release</a:t>
            </a:r>
            <a:endParaRPr lang="en-US" dirty="0">
              <a:hlinkClick r:id="rId4"/>
            </a:endParaRPr>
          </a:p>
          <a:p>
            <a:pPr lvl="1"/>
            <a:r>
              <a:rPr lang="en-US" dirty="0"/>
              <a:t>Boot Loader files such as FSBL, U-Boot, Linux, Device-tree Generator</a:t>
            </a:r>
          </a:p>
          <a:p>
            <a:r>
              <a:rPr lang="en-US" dirty="0"/>
              <a:t>2015.4-zc702-release.tar (9MB) for ZC702 Evaluation Kit only</a:t>
            </a:r>
          </a:p>
          <a:p>
            <a:r>
              <a:rPr lang="en-US" dirty="0"/>
              <a:t>Three releases are for ZC702, ZC706 and Zed Boards only.</a:t>
            </a:r>
          </a:p>
        </p:txBody>
      </p:sp>
      <p:pic>
        <p:nvPicPr>
          <p:cNvPr id="5" name="Picture 4"/>
          <p:cNvPicPr>
            <a:picLocks noChangeAspect="1"/>
          </p:cNvPicPr>
          <p:nvPr/>
        </p:nvPicPr>
        <p:blipFill>
          <a:blip r:embed="rId5"/>
          <a:stretch>
            <a:fillRect/>
          </a:stretch>
        </p:blipFill>
        <p:spPr>
          <a:xfrm>
            <a:off x="404949" y="3657600"/>
            <a:ext cx="8589278" cy="2533757"/>
          </a:xfrm>
          <a:prstGeom prst="rect">
            <a:avLst/>
          </a:prstGeom>
        </p:spPr>
      </p:pic>
    </p:spTree>
    <p:extLst>
      <p:ext uri="{BB962C8B-B14F-4D97-AF65-F5344CB8AC3E}">
        <p14:creationId xmlns:p14="http://schemas.microsoft.com/office/powerpoint/2010/main" val="782641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Xilinx Linux from Zynq 2015.4 Release</a:t>
            </a:r>
            <a:endParaRPr lang="en-US" b="1" dirty="0"/>
          </a:p>
        </p:txBody>
      </p:sp>
      <p:sp>
        <p:nvSpPr>
          <p:cNvPr id="3" name="Text Placeholder 2"/>
          <p:cNvSpPr>
            <a:spLocks noGrp="1"/>
          </p:cNvSpPr>
          <p:nvPr>
            <p:ph type="body" sz="quarter" idx="10"/>
          </p:nvPr>
        </p:nvSpPr>
        <p:spPr/>
        <p:txBody>
          <a:bodyPr/>
          <a:lstStyle/>
          <a:p>
            <a:r>
              <a:rPr lang="en-US" b="1" dirty="0"/>
              <a:t>Linux</a:t>
            </a:r>
          </a:p>
          <a:p>
            <a:pPr lvl="1"/>
            <a:r>
              <a:rPr lang="en-US" dirty="0"/>
              <a:t>Upgrade to v4.0</a:t>
            </a:r>
          </a:p>
          <a:p>
            <a:pPr lvl="1"/>
            <a:r>
              <a:rPr lang="en-US" dirty="0"/>
              <a:t>ZynqMP DTS file refactoring</a:t>
            </a:r>
          </a:p>
          <a:p>
            <a:pPr lvl="1"/>
            <a:r>
              <a:rPr lang="en-US" dirty="0"/>
              <a:t>Add support for ZC1751 DC1, DC2 and ZCU102</a:t>
            </a:r>
          </a:p>
          <a:p>
            <a:pPr lvl="1"/>
            <a:r>
              <a:rPr lang="en-US" dirty="0"/>
              <a:t>Add ZynqMP PCIE support</a:t>
            </a:r>
          </a:p>
          <a:p>
            <a:pPr lvl="1"/>
            <a:r>
              <a:rPr lang="en-US" dirty="0"/>
              <a:t>Add TPG support</a:t>
            </a:r>
          </a:p>
          <a:p>
            <a:pPr lvl="1"/>
            <a:r>
              <a:rPr lang="en-US" dirty="0"/>
              <a:t>ZynqMP DP fixes and various media fixes</a:t>
            </a:r>
          </a:p>
          <a:p>
            <a:pPr lvl="1"/>
            <a:r>
              <a:rPr lang="en-US" dirty="0"/>
              <a:t>Fixes in SPI. QSPI, DMA, ARASAN NAND. RTC and CAN</a:t>
            </a:r>
            <a:endParaRPr lang="en-US" b="1" dirty="0"/>
          </a:p>
          <a:p>
            <a:r>
              <a:rPr lang="en-US" b="1" dirty="0"/>
              <a:t>U-Boot</a:t>
            </a:r>
          </a:p>
          <a:p>
            <a:pPr lvl="1"/>
            <a:r>
              <a:rPr lang="en-US" dirty="0"/>
              <a:t>Upgrade to v2015.07</a:t>
            </a:r>
          </a:p>
          <a:p>
            <a:pPr lvl="1"/>
            <a:r>
              <a:rPr lang="en-US" dirty="0"/>
              <a:t>Fix gem for ZynqMP, different phy interface types</a:t>
            </a:r>
          </a:p>
          <a:p>
            <a:pPr lvl="1"/>
            <a:r>
              <a:rPr lang="en-US" dirty="0"/>
              <a:t>Add support for EMMC boot mode</a:t>
            </a:r>
          </a:p>
          <a:p>
            <a:pPr lvl="1"/>
            <a:r>
              <a:rPr lang="en-US" dirty="0"/>
              <a:t>Add ZynqMP ZCU102 support, ZC1751-DC5</a:t>
            </a:r>
          </a:p>
          <a:p>
            <a:pPr lvl="1"/>
            <a:r>
              <a:rPr lang="en-US" dirty="0"/>
              <a:t>Cleanup ZynqMP DTS files</a:t>
            </a:r>
          </a:p>
          <a:p>
            <a:pPr lvl="1"/>
            <a:r>
              <a:rPr lang="en-US" dirty="0"/>
              <a:t>Fix SPI DM for Microblaze</a:t>
            </a:r>
          </a:p>
          <a:p>
            <a:pPr lvl="1"/>
            <a:r>
              <a:rPr lang="en-US" dirty="0"/>
              <a:t>Fix build warnings for various drivers for ARM64</a:t>
            </a:r>
          </a:p>
          <a:p>
            <a:endParaRPr lang="en-US" dirty="0"/>
          </a:p>
        </p:txBody>
      </p:sp>
    </p:spTree>
    <p:extLst>
      <p:ext uri="{BB962C8B-B14F-4D97-AF65-F5344CB8AC3E}">
        <p14:creationId xmlns:p14="http://schemas.microsoft.com/office/powerpoint/2010/main" val="1403701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0"/>
          </p:nvPr>
        </p:nvSpPr>
        <p:spPr/>
        <p:txBody>
          <a:bodyPr/>
          <a:lstStyle/>
          <a:p>
            <a:r>
              <a:rPr lang="en-US" sz="1800" dirty="0"/>
              <a:t>Embedded Linux Development Guide, January 14, 2013, Digilent</a:t>
            </a:r>
          </a:p>
          <a:p>
            <a:r>
              <a:rPr lang="en-US" sz="1800" dirty="0"/>
              <a:t>Embedded Linux® Hands-on Tutorial for the ZYBO™ Revised July 17, 2014, Digilent</a:t>
            </a:r>
          </a:p>
          <a:p>
            <a:r>
              <a:rPr lang="en-US" sz="1800" dirty="0"/>
              <a:t>Getting Started with embedded Linux – ZedBoard, Digilent</a:t>
            </a:r>
          </a:p>
          <a:p>
            <a:r>
              <a:rPr lang="en-US" sz="1800" dirty="0"/>
              <a:t>Zybo Base System Design, </a:t>
            </a:r>
            <a:r>
              <a:rPr lang="en-US" sz="1800" dirty="0">
                <a:hlinkClick r:id="rId3"/>
              </a:rPr>
              <a:t>https://reference.digilentinc.com/zybo:zybo</a:t>
            </a:r>
            <a:r>
              <a:rPr lang="en-US" sz="1800" dirty="0"/>
              <a:t>., Digilent</a:t>
            </a:r>
          </a:p>
          <a:p>
            <a:r>
              <a:rPr lang="en-US" sz="1800" dirty="0"/>
              <a:t>Xilinx Zynq U-Boot, </a:t>
            </a:r>
            <a:r>
              <a:rPr lang="en-US" sz="1800" dirty="0">
                <a:hlinkClick r:id="rId4"/>
              </a:rPr>
              <a:t>http://www.wiki.xilinx.com/U-boot</a:t>
            </a:r>
            <a:r>
              <a:rPr lang="en-US" sz="1800" dirty="0"/>
              <a:t>.</a:t>
            </a:r>
          </a:p>
          <a:p>
            <a:r>
              <a:rPr lang="da-DK" sz="1800" dirty="0"/>
              <a:t>Xilinx UG1165 , </a:t>
            </a:r>
            <a:r>
              <a:rPr lang="en-US" sz="1800" dirty="0"/>
              <a:t>Chapter 6 Linux Booting and Debug in SDK, Zynq-7000 All Programmable SoC: Embedded Design Tutorial, </a:t>
            </a:r>
            <a:r>
              <a:rPr lang="en-US" sz="1800" i="1" dirty="0"/>
              <a:t>A Hands-On Guide to Effective Embedded System Design, </a:t>
            </a:r>
            <a:r>
              <a:rPr lang="da-DK" sz="1800" dirty="0"/>
              <a:t>UG1165 (v2015.1) April 23, 2015, (PetaLinux)</a:t>
            </a:r>
          </a:p>
          <a:p>
            <a:r>
              <a:rPr lang="en-US" sz="1800" dirty="0"/>
              <a:t>Xilinx UG821, Zynq-7000 All Programmable SoC Software Developers Guide UG821 (v12.0) September 30, 2015, (Boot Modes and Boot Stages)</a:t>
            </a:r>
          </a:p>
        </p:txBody>
      </p:sp>
    </p:spTree>
    <p:extLst>
      <p:ext uri="{BB962C8B-B14F-4D97-AF65-F5344CB8AC3E}">
        <p14:creationId xmlns:p14="http://schemas.microsoft.com/office/powerpoint/2010/main" val="179973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from Zynq 2015.4 Release </a:t>
            </a:r>
            <a:endParaRPr lang="en-US" b="1" dirty="0"/>
          </a:p>
        </p:txBody>
      </p:sp>
      <p:sp>
        <p:nvSpPr>
          <p:cNvPr id="3" name="Text Placeholder 2"/>
          <p:cNvSpPr>
            <a:spLocks noGrp="1"/>
          </p:cNvSpPr>
          <p:nvPr>
            <p:ph type="body" sz="quarter" idx="10"/>
          </p:nvPr>
        </p:nvSpPr>
        <p:spPr/>
        <p:txBody>
          <a:bodyPr/>
          <a:lstStyle/>
          <a:p>
            <a:r>
              <a:rPr lang="en-US" b="1" dirty="0"/>
              <a:t>FSBL</a:t>
            </a:r>
            <a:endParaRPr lang="en-US" dirty="0"/>
          </a:p>
          <a:p>
            <a:pPr lvl="1"/>
            <a:r>
              <a:rPr lang="en-US" dirty="0"/>
              <a:t>The First Stage Boot Loader (FSBL) used to generate the boot.bin file is based on the 2015.4 release of the Xilinx tools.</a:t>
            </a:r>
          </a:p>
          <a:p>
            <a:r>
              <a:rPr lang="en-US" b="1" dirty="0"/>
              <a:t>U-Boot</a:t>
            </a:r>
            <a:endParaRPr lang="en-US" dirty="0"/>
          </a:p>
          <a:p>
            <a:pPr lvl="1"/>
            <a:r>
              <a:rPr lang="en-US" dirty="0"/>
              <a:t>The release is based on U-Boot 2015.07 created from the </a:t>
            </a:r>
            <a:r>
              <a:rPr lang="en-US" i="1" dirty="0"/>
              <a:t>xilinx-v2015.4</a:t>
            </a:r>
            <a:r>
              <a:rPr lang="en-US" dirty="0"/>
              <a:t> tag. More details about configuring, building and running U-Boot are located on the </a:t>
            </a:r>
            <a:r>
              <a:rPr lang="en-US" dirty="0">
                <a:hlinkClick r:id="rId3"/>
              </a:rPr>
              <a:t>U-Boot</a:t>
            </a:r>
            <a:r>
              <a:rPr lang="en-US" dirty="0"/>
              <a:t> and </a:t>
            </a:r>
            <a:r>
              <a:rPr lang="en-US" dirty="0">
                <a:hlinkClick r:id="rId4"/>
              </a:rPr>
              <a:t>Build U-Boot</a:t>
            </a:r>
            <a:r>
              <a:rPr lang="en-US" dirty="0"/>
              <a:t> pages.</a:t>
            </a:r>
          </a:p>
          <a:p>
            <a:r>
              <a:rPr lang="en-US" b="1" dirty="0"/>
              <a:t>Linux</a:t>
            </a:r>
            <a:endParaRPr lang="en-US" dirty="0"/>
          </a:p>
          <a:p>
            <a:pPr lvl="1"/>
            <a:r>
              <a:rPr lang="en-US" dirty="0"/>
              <a:t>The release is based on a 4.0 Linux kernel created from the </a:t>
            </a:r>
            <a:r>
              <a:rPr lang="en-US" i="1" dirty="0"/>
              <a:t>xilinx-v2015.4</a:t>
            </a:r>
            <a:r>
              <a:rPr lang="en-US" dirty="0"/>
              <a:t> tag. More details about configuring, building and running Linux are located on the </a:t>
            </a:r>
            <a:r>
              <a:rPr lang="en-US" dirty="0">
                <a:hlinkClick r:id="rId5"/>
              </a:rPr>
              <a:t>Linux</a:t>
            </a:r>
            <a:r>
              <a:rPr lang="en-US" dirty="0"/>
              <a:t>, </a:t>
            </a:r>
            <a:r>
              <a:rPr lang="en-US" dirty="0">
                <a:hlinkClick r:id="rId6"/>
              </a:rPr>
              <a:t>Zynq Linux</a:t>
            </a:r>
            <a:r>
              <a:rPr lang="en-US" dirty="0"/>
              <a:t> and </a:t>
            </a:r>
            <a:r>
              <a:rPr lang="en-US" dirty="0">
                <a:hlinkClick r:id="rId7"/>
              </a:rPr>
              <a:t>Build Kernel</a:t>
            </a:r>
            <a:r>
              <a:rPr lang="en-US" dirty="0"/>
              <a:t> pages.</a:t>
            </a:r>
          </a:p>
          <a:p>
            <a:r>
              <a:rPr lang="en-US" b="1" dirty="0"/>
              <a:t>Device-tree Generator</a:t>
            </a:r>
            <a:endParaRPr lang="en-US" dirty="0"/>
          </a:p>
          <a:p>
            <a:pPr lvl="1"/>
            <a:r>
              <a:rPr lang="en-US" dirty="0"/>
              <a:t>For Vivado 2015.4 please use new device-tree generator available in </a:t>
            </a:r>
            <a:r>
              <a:rPr lang="en-US" dirty="0">
                <a:hlinkClick r:id="rId8"/>
              </a:rPr>
              <a:t>https://github.com/Xilinx/device-tree-xlnx</a:t>
            </a:r>
            <a:r>
              <a:rPr lang="en-US" dirty="0"/>
              <a:t> repository.</a:t>
            </a:r>
          </a:p>
          <a:p>
            <a:pPr lvl="1"/>
            <a:endParaRPr lang="en-US" dirty="0"/>
          </a:p>
          <a:p>
            <a:pPr lvl="1"/>
            <a:endParaRPr lang="en-US" dirty="0"/>
          </a:p>
          <a:p>
            <a:r>
              <a:rPr lang="en-US" dirty="0"/>
              <a:t>These releases cannot be used on Zybo. We will need to compile these files for Zybo.</a:t>
            </a:r>
            <a:br>
              <a:rPr lang="en-US" dirty="0"/>
            </a:br>
            <a:endParaRPr lang="en-US" dirty="0"/>
          </a:p>
          <a:p>
            <a:endParaRPr lang="en-US" dirty="0"/>
          </a:p>
        </p:txBody>
      </p:sp>
    </p:spTree>
    <p:extLst>
      <p:ext uri="{BB962C8B-B14F-4D97-AF65-F5344CB8AC3E}">
        <p14:creationId xmlns:p14="http://schemas.microsoft.com/office/powerpoint/2010/main" val="3089627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Tree</a:t>
            </a:r>
          </a:p>
        </p:txBody>
      </p:sp>
      <p:sp>
        <p:nvSpPr>
          <p:cNvPr id="3" name="Text Placeholder 2"/>
          <p:cNvSpPr>
            <a:spLocks noGrp="1"/>
          </p:cNvSpPr>
          <p:nvPr>
            <p:ph type="body" sz="quarter" idx="10"/>
          </p:nvPr>
        </p:nvSpPr>
        <p:spPr/>
        <p:txBody>
          <a:bodyPr/>
          <a:lstStyle/>
          <a:p>
            <a:r>
              <a:rPr lang="en-US" sz="1800" dirty="0"/>
              <a:t>A device tree is a tree data structure with nodes that describe the physical devices in a system</a:t>
            </a:r>
          </a:p>
          <a:p>
            <a:endParaRPr lang="en-US" sz="1800" dirty="0"/>
          </a:p>
        </p:txBody>
      </p:sp>
      <p:pic>
        <p:nvPicPr>
          <p:cNvPr id="4" name="Picture 3"/>
          <p:cNvPicPr>
            <a:picLocks noChangeAspect="1"/>
          </p:cNvPicPr>
          <p:nvPr/>
        </p:nvPicPr>
        <p:blipFill>
          <a:blip r:embed="rId3"/>
          <a:stretch>
            <a:fillRect/>
          </a:stretch>
        </p:blipFill>
        <p:spPr>
          <a:xfrm>
            <a:off x="7055043" y="4267200"/>
            <a:ext cx="1936557" cy="2471940"/>
          </a:xfrm>
          <a:prstGeom prst="rect">
            <a:avLst/>
          </a:prstGeom>
        </p:spPr>
      </p:pic>
      <p:pic>
        <p:nvPicPr>
          <p:cNvPr id="5" name="Picture 4"/>
          <p:cNvPicPr>
            <a:picLocks noChangeAspect="1"/>
          </p:cNvPicPr>
          <p:nvPr/>
        </p:nvPicPr>
        <p:blipFill>
          <a:blip r:embed="rId4"/>
          <a:stretch>
            <a:fillRect/>
          </a:stretch>
        </p:blipFill>
        <p:spPr>
          <a:xfrm>
            <a:off x="249941" y="1474557"/>
            <a:ext cx="6738937" cy="5059429"/>
          </a:xfrm>
          <a:prstGeom prst="rect">
            <a:avLst/>
          </a:prstGeom>
        </p:spPr>
      </p:pic>
    </p:spTree>
    <p:extLst>
      <p:ext uri="{BB962C8B-B14F-4D97-AF65-F5344CB8AC3E}">
        <p14:creationId xmlns:p14="http://schemas.microsoft.com/office/powerpoint/2010/main" val="38479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Source to Binary</a:t>
            </a:r>
          </a:p>
        </p:txBody>
      </p:sp>
      <p:sp>
        <p:nvSpPr>
          <p:cNvPr id="3" name="Text Placeholder 2"/>
          <p:cNvSpPr>
            <a:spLocks noGrp="1"/>
          </p:cNvSpPr>
          <p:nvPr>
            <p:ph type="body" sz="quarter" idx="10"/>
          </p:nvPr>
        </p:nvSpPr>
        <p:spPr/>
        <p:txBody>
          <a:bodyPr/>
          <a:lstStyle/>
          <a:p>
            <a:r>
              <a:rPr lang="en-US" sz="1800" dirty="0"/>
              <a:t>On ARM, all Device Tree Source File (DTS) are for now located in arch/arm/boot/dts</a:t>
            </a:r>
          </a:p>
          <a:p>
            <a:pPr lvl="1"/>
            <a:r>
              <a:rPr lang="en-US" sz="1600" dirty="0"/>
              <a:t>.dts files for board-level definitions</a:t>
            </a:r>
          </a:p>
          <a:p>
            <a:pPr lvl="1"/>
            <a:r>
              <a:rPr lang="en-US" sz="1600" dirty="0"/>
              <a:t>.dtsi files for included files, generally containing SoC-level </a:t>
            </a:r>
            <a:r>
              <a:rPr lang="en-US" sz="1800" dirty="0"/>
              <a:t>definitions</a:t>
            </a:r>
          </a:p>
          <a:p>
            <a:r>
              <a:rPr lang="en-US" sz="1800" dirty="0"/>
              <a:t>A tool, the Device Tree Compiler compiles the source into a binary form.</a:t>
            </a:r>
          </a:p>
          <a:p>
            <a:pPr lvl="1"/>
            <a:r>
              <a:rPr lang="en-US" sz="1600" dirty="0"/>
              <a:t>Source code located in scripts/dtc</a:t>
            </a:r>
          </a:p>
          <a:p>
            <a:r>
              <a:rPr lang="en-US" sz="1800" dirty="0"/>
              <a:t>The Device Tree Blob is produced by the compiler, and is the binary that gets loaded by the bootloader and parsed by the kernel at boot time.</a:t>
            </a:r>
          </a:p>
          <a:p>
            <a:r>
              <a:rPr lang="en-US" sz="1800" dirty="0"/>
              <a:t>arch/arm/boot/dts/Makefile lists which DTBs should be generated at build time.</a:t>
            </a:r>
          </a:p>
        </p:txBody>
      </p:sp>
      <p:pic>
        <p:nvPicPr>
          <p:cNvPr id="4" name="Picture 3"/>
          <p:cNvPicPr>
            <a:picLocks noChangeAspect="1"/>
          </p:cNvPicPr>
          <p:nvPr/>
        </p:nvPicPr>
        <p:blipFill>
          <a:blip r:embed="rId3"/>
          <a:stretch>
            <a:fillRect/>
          </a:stretch>
        </p:blipFill>
        <p:spPr>
          <a:xfrm>
            <a:off x="7055043" y="4267200"/>
            <a:ext cx="1936557" cy="2471940"/>
          </a:xfrm>
          <a:prstGeom prst="rect">
            <a:avLst/>
          </a:prstGeom>
        </p:spPr>
      </p:pic>
      <p:sp>
        <p:nvSpPr>
          <p:cNvPr id="7" name="TextBox 6"/>
          <p:cNvSpPr txBox="1"/>
          <p:nvPr/>
        </p:nvSpPr>
        <p:spPr>
          <a:xfrm>
            <a:off x="1066800" y="4724400"/>
            <a:ext cx="5257800" cy="1224951"/>
          </a:xfrm>
          <a:prstGeom prst="rect">
            <a:avLst/>
          </a:prstGeom>
          <a:solidFill>
            <a:srgbClr val="FFFF00"/>
          </a:solidFill>
        </p:spPr>
        <p:txBody>
          <a:bodyPr wrap="square" rtlCol="0">
            <a:spAutoFit/>
          </a:bodyPr>
          <a:lstStyle/>
          <a:p>
            <a:pPr>
              <a:buNone/>
            </a:pPr>
            <a:r>
              <a:rPr lang="en-US" sz="1600" dirty="0">
                <a:solidFill>
                  <a:srgbClr val="002060"/>
                </a:solidFill>
                <a:effectLst/>
              </a:rPr>
              <a:t>dtb-$(CONFIG_ARCH_MVEBU) += armada-370-db.dtb \</a:t>
            </a:r>
          </a:p>
          <a:p>
            <a:pPr>
              <a:buNone/>
            </a:pPr>
            <a:r>
              <a:rPr lang="en-US" sz="1600" dirty="0">
                <a:solidFill>
                  <a:srgbClr val="002060"/>
                </a:solidFill>
                <a:effectLst/>
              </a:rPr>
              <a:t>armada-370-mirabox.dtb \</a:t>
            </a:r>
          </a:p>
          <a:p>
            <a:pPr>
              <a:buNone/>
            </a:pPr>
            <a:r>
              <a:rPr lang="en-US" sz="1600" dirty="0">
                <a:solidFill>
                  <a:srgbClr val="002060"/>
                </a:solidFill>
                <a:effectLst/>
              </a:rPr>
              <a:t>...</a:t>
            </a:r>
          </a:p>
          <a:p>
            <a:pPr>
              <a:buNone/>
            </a:pPr>
            <a:endParaRPr lang="en-US" sz="1600" dirty="0">
              <a:solidFill>
                <a:srgbClr val="002060"/>
              </a:solidFill>
              <a:effectLst/>
            </a:endParaRPr>
          </a:p>
        </p:txBody>
      </p:sp>
    </p:spTree>
    <p:extLst>
      <p:ext uri="{BB962C8B-B14F-4D97-AF65-F5344CB8AC3E}">
        <p14:creationId xmlns:p14="http://schemas.microsoft.com/office/powerpoint/2010/main" val="213605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Zybo Device Tree Source File *.dts </a:t>
            </a:r>
            <a:endParaRPr lang="en-US" sz="1400" dirty="0"/>
          </a:p>
        </p:txBody>
      </p:sp>
      <p:sp>
        <p:nvSpPr>
          <p:cNvPr id="3" name="Text Placeholder 2"/>
          <p:cNvSpPr>
            <a:spLocks noGrp="1"/>
          </p:cNvSpPr>
          <p:nvPr>
            <p:ph type="body" sz="quarter" idx="10"/>
          </p:nvPr>
        </p:nvSpPr>
        <p:spPr/>
        <p:txBody>
          <a:bodyPr/>
          <a:lstStyle/>
          <a:p>
            <a:pPr lvl="1"/>
            <a:endParaRPr lang="en-US" dirty="0"/>
          </a:p>
          <a:p>
            <a:endParaRPr lang="en-US" dirty="0"/>
          </a:p>
        </p:txBody>
      </p:sp>
      <p:sp>
        <p:nvSpPr>
          <p:cNvPr id="6" name="TextBox 5"/>
          <p:cNvSpPr txBox="1"/>
          <p:nvPr/>
        </p:nvSpPr>
        <p:spPr>
          <a:xfrm>
            <a:off x="1066800" y="697772"/>
            <a:ext cx="6019800" cy="5632311"/>
          </a:xfrm>
          <a:prstGeom prst="rect">
            <a:avLst/>
          </a:prstGeom>
          <a:noFill/>
        </p:spPr>
        <p:txBody>
          <a:bodyPr wrap="square" rtlCol="0">
            <a:spAutoFit/>
          </a:bodyPr>
          <a:lstStyle/>
          <a:p>
            <a:pPr>
              <a:buNone/>
            </a:pPr>
            <a:r>
              <a:rPr lang="en-US" sz="1800" dirty="0">
                <a:solidFill>
                  <a:srgbClr val="002060"/>
                </a:solidFill>
                <a:effectLst/>
              </a:rPr>
              <a:t>/* Digilent ZYBO board DTS</a:t>
            </a:r>
          </a:p>
          <a:p>
            <a:pPr>
              <a:buNone/>
            </a:pPr>
            <a:r>
              <a:rPr lang="en-US" sz="1800" dirty="0">
                <a:solidFill>
                  <a:srgbClr val="002060"/>
                </a:solidFill>
                <a:effectLst/>
              </a:rPr>
              <a:t> * Copyright (C) 2013 Xilinx, Inc.</a:t>
            </a:r>
          </a:p>
          <a:p>
            <a:pPr>
              <a:buNone/>
            </a:pPr>
            <a:r>
              <a:rPr lang="en-US" sz="1800" dirty="0">
                <a:solidFill>
                  <a:srgbClr val="002060"/>
                </a:solidFill>
                <a:effectLst/>
              </a:rPr>
              <a:t> * SPDX-License-Identifier:	GPL-2.0+ */</a:t>
            </a:r>
          </a:p>
          <a:p>
            <a:pPr>
              <a:buNone/>
            </a:pPr>
            <a:r>
              <a:rPr lang="en-US" sz="1800" dirty="0">
                <a:solidFill>
                  <a:srgbClr val="002060"/>
                </a:solidFill>
                <a:effectLst/>
              </a:rPr>
              <a:t>/dts-v1/;</a:t>
            </a:r>
          </a:p>
          <a:p>
            <a:pPr>
              <a:buNone/>
            </a:pPr>
            <a:r>
              <a:rPr lang="en-US" sz="1800" dirty="0">
                <a:solidFill>
                  <a:srgbClr val="002060"/>
                </a:solidFill>
                <a:effectLst/>
              </a:rPr>
              <a:t>#include "zynq-7000.dtsi"</a:t>
            </a:r>
          </a:p>
          <a:p>
            <a:pPr>
              <a:buNone/>
            </a:pPr>
            <a:r>
              <a:rPr lang="en-US" sz="1800" dirty="0">
                <a:solidFill>
                  <a:srgbClr val="002060"/>
                </a:solidFill>
                <a:effectLst/>
              </a:rPr>
              <a:t>/ {</a:t>
            </a:r>
          </a:p>
          <a:p>
            <a:pPr>
              <a:buNone/>
            </a:pPr>
            <a:r>
              <a:rPr lang="en-US" sz="1800" dirty="0">
                <a:solidFill>
                  <a:srgbClr val="002060"/>
                </a:solidFill>
                <a:effectLst/>
              </a:rPr>
              <a:t>	model = "Zynq ZYBO Board";</a:t>
            </a:r>
          </a:p>
          <a:p>
            <a:pPr>
              <a:buNone/>
            </a:pPr>
            <a:r>
              <a:rPr lang="en-US" sz="1800" dirty="0">
                <a:solidFill>
                  <a:srgbClr val="002060"/>
                </a:solidFill>
                <a:effectLst/>
              </a:rPr>
              <a:t>	compatible = "xlnx,zynq-zybo", "xlnx,zynq-7000";</a:t>
            </a:r>
          </a:p>
          <a:p>
            <a:pPr>
              <a:buNone/>
            </a:pPr>
            <a:r>
              <a:rPr lang="en-US" sz="1800" dirty="0">
                <a:solidFill>
                  <a:srgbClr val="002060"/>
                </a:solidFill>
                <a:effectLst/>
              </a:rPr>
              <a:t>	aliases {</a:t>
            </a:r>
          </a:p>
          <a:p>
            <a:pPr>
              <a:buNone/>
            </a:pPr>
            <a:r>
              <a:rPr lang="en-US" sz="1800" dirty="0">
                <a:solidFill>
                  <a:srgbClr val="002060"/>
                </a:solidFill>
                <a:effectLst/>
              </a:rPr>
              <a:t>		serial0 = &amp;uart1;</a:t>
            </a:r>
          </a:p>
          <a:p>
            <a:pPr>
              <a:buNone/>
            </a:pPr>
            <a:r>
              <a:rPr lang="en-US" sz="1800" dirty="0">
                <a:solidFill>
                  <a:srgbClr val="002060"/>
                </a:solidFill>
                <a:effectLst/>
              </a:rPr>
              <a:t>	};</a:t>
            </a:r>
          </a:p>
          <a:p>
            <a:pPr>
              <a:buNone/>
            </a:pPr>
            <a:r>
              <a:rPr lang="en-US" sz="1800" dirty="0">
                <a:solidFill>
                  <a:srgbClr val="002060"/>
                </a:solidFill>
                <a:effectLst/>
              </a:rPr>
              <a:t>	memory {</a:t>
            </a:r>
          </a:p>
          <a:p>
            <a:pPr>
              <a:buNone/>
            </a:pPr>
            <a:r>
              <a:rPr lang="en-US" sz="1800" dirty="0">
                <a:solidFill>
                  <a:srgbClr val="002060"/>
                </a:solidFill>
                <a:effectLst/>
              </a:rPr>
              <a:t>		device_type = "memory";</a:t>
            </a:r>
          </a:p>
          <a:p>
            <a:pPr>
              <a:buNone/>
            </a:pPr>
            <a:r>
              <a:rPr lang="en-US" sz="1800" dirty="0">
                <a:solidFill>
                  <a:srgbClr val="002060"/>
                </a:solidFill>
                <a:effectLst/>
              </a:rPr>
              <a:t>		reg = &lt;0 0x20000000&gt;;</a:t>
            </a:r>
          </a:p>
          <a:p>
            <a:pPr>
              <a:buNone/>
            </a:pPr>
            <a:r>
              <a:rPr lang="en-US" sz="1800" dirty="0">
                <a:solidFill>
                  <a:srgbClr val="002060"/>
                </a:solidFill>
                <a:effectLst/>
              </a:rPr>
              <a:t>	};</a:t>
            </a:r>
          </a:p>
          <a:p>
            <a:pPr>
              <a:buNone/>
            </a:pPr>
            <a:r>
              <a:rPr lang="en-US" sz="1800" dirty="0">
                <a:solidFill>
                  <a:srgbClr val="002060"/>
                </a:solidFill>
                <a:effectLst/>
              </a:rPr>
              <a:t>};</a:t>
            </a:r>
          </a:p>
        </p:txBody>
      </p:sp>
      <p:sp>
        <p:nvSpPr>
          <p:cNvPr id="5" name="Oval Callout 4"/>
          <p:cNvSpPr/>
          <p:nvPr/>
        </p:nvSpPr>
        <p:spPr bwMode="auto">
          <a:xfrm>
            <a:off x="6424749" y="4343400"/>
            <a:ext cx="2438400" cy="533400"/>
          </a:xfrm>
          <a:prstGeom prst="wedgeEllipseCallout">
            <a:avLst>
              <a:gd name="adj1" fmla="val -86291"/>
              <a:gd name="adj2" fmla="val 155042"/>
            </a:avLst>
          </a:prstGeom>
          <a:solidFill>
            <a:schemeClr val="tx1"/>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lang="en-US" sz="2000" dirty="0">
                <a:solidFill>
                  <a:srgbClr val="002060"/>
                </a:solidFill>
                <a:effectLst/>
              </a:rPr>
              <a:t>Base address</a:t>
            </a:r>
            <a:endParaRPr kumimoji="1" lang="en-US" sz="2000" b="0" i="0" u="none" strike="noStrike" cap="none" normalizeH="0" baseline="0" dirty="0">
              <a:ln>
                <a:noFill/>
              </a:ln>
              <a:solidFill>
                <a:srgbClr val="002060"/>
              </a:solidFill>
              <a:effectLst/>
              <a:latin typeface="Tahoma" pitchFamily="34" charset="0"/>
            </a:endParaRPr>
          </a:p>
        </p:txBody>
      </p:sp>
    </p:spTree>
    <p:extLst>
      <p:ext uri="{BB962C8B-B14F-4D97-AF65-F5344CB8AC3E}">
        <p14:creationId xmlns:p14="http://schemas.microsoft.com/office/powerpoint/2010/main" val="3457539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complex zynq-zybo.dts</a:t>
            </a:r>
          </a:p>
        </p:txBody>
      </p:sp>
      <p:sp>
        <p:nvSpPr>
          <p:cNvPr id="4" name="TextBox 3"/>
          <p:cNvSpPr txBox="1"/>
          <p:nvPr/>
        </p:nvSpPr>
        <p:spPr>
          <a:xfrm>
            <a:off x="228600" y="597053"/>
            <a:ext cx="5105400" cy="6254020"/>
          </a:xfrm>
          <a:prstGeom prst="rect">
            <a:avLst/>
          </a:prstGeom>
          <a:noFill/>
        </p:spPr>
        <p:txBody>
          <a:bodyPr wrap="square" rtlCol="0">
            <a:spAutoFit/>
          </a:bodyPr>
          <a:lstStyle/>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 * Digilent ZYBO board DTS</a:t>
            </a:r>
          </a:p>
          <a:p>
            <a:pPr>
              <a:buNone/>
            </a:pPr>
            <a:r>
              <a:rPr lang="en-US" sz="1400" dirty="0">
                <a:solidFill>
                  <a:srgbClr val="002060"/>
                </a:solidFill>
                <a:effectLst/>
                <a:latin typeface="Times" panose="02020603050405020304" pitchFamily="18" charset="0"/>
                <a:cs typeface="Times" panose="02020603050405020304" pitchFamily="18" charset="0"/>
              </a:rPr>
              <a:t> *  Copyright (C) 2011 - 2015 Xilinx</a:t>
            </a:r>
          </a:p>
          <a:p>
            <a:pPr>
              <a:buNone/>
            </a:pPr>
            <a:r>
              <a:rPr lang="en-US" sz="1400" dirty="0">
                <a:solidFill>
                  <a:srgbClr val="002060"/>
                </a:solidFill>
                <a:effectLst/>
                <a:latin typeface="Times" panose="02020603050405020304" pitchFamily="18" charset="0"/>
                <a:cs typeface="Times" panose="02020603050405020304" pitchFamily="18" charset="0"/>
              </a:rPr>
              <a:t> *  Copyright (C) 2012 National Instruments Corp.</a:t>
            </a:r>
          </a:p>
          <a:p>
            <a:pPr>
              <a:buNone/>
            </a:pPr>
            <a:r>
              <a:rPr lang="en-US" sz="1400" dirty="0">
                <a:solidFill>
                  <a:srgbClr val="002060"/>
                </a:solidFill>
                <a:effectLst/>
                <a:latin typeface="Times" panose="02020603050405020304" pitchFamily="18" charset="0"/>
                <a:cs typeface="Times" panose="02020603050405020304" pitchFamily="18" charset="0"/>
              </a:rPr>
              <a:t> * SPDX-License-Identifier:	GPL-2.0+    */</a:t>
            </a:r>
          </a:p>
          <a:p>
            <a:pPr>
              <a:buNone/>
            </a:pPr>
            <a:r>
              <a:rPr lang="en-US" sz="1400" dirty="0">
                <a:solidFill>
                  <a:srgbClr val="002060"/>
                </a:solidFill>
                <a:effectLst/>
                <a:latin typeface="Times" panose="02020603050405020304" pitchFamily="18" charset="0"/>
                <a:cs typeface="Times" panose="02020603050405020304" pitchFamily="18" charset="0"/>
              </a:rPr>
              <a:t>/dts-v1/;</a:t>
            </a:r>
          </a:p>
          <a:p>
            <a:pPr>
              <a:buNone/>
            </a:pPr>
            <a:r>
              <a:rPr lang="en-US" sz="1400" dirty="0">
                <a:solidFill>
                  <a:srgbClr val="002060"/>
                </a:solidFill>
                <a:effectLst/>
                <a:latin typeface="Times" panose="02020603050405020304" pitchFamily="18" charset="0"/>
                <a:cs typeface="Times" panose="02020603050405020304" pitchFamily="18" charset="0"/>
              </a:rPr>
              <a:t>#include "zynq-7000.dtsi"</a:t>
            </a:r>
          </a:p>
          <a:p>
            <a:pPr>
              <a:buNone/>
            </a:pPr>
            <a:r>
              <a:rPr lang="en-US" sz="1400" dirty="0">
                <a:solidFill>
                  <a:srgbClr val="002060"/>
                </a:solidFill>
                <a:effectLst/>
                <a:latin typeface="Times" panose="02020603050405020304" pitchFamily="18" charset="0"/>
                <a:cs typeface="Times" panose="02020603050405020304" pitchFamily="18" charset="0"/>
              </a:rPr>
              <a:t>/ {</a:t>
            </a:r>
          </a:p>
          <a:p>
            <a:pPr>
              <a:buNone/>
            </a:pPr>
            <a:r>
              <a:rPr lang="en-US" sz="1400" dirty="0">
                <a:solidFill>
                  <a:srgbClr val="002060"/>
                </a:solidFill>
                <a:effectLst/>
                <a:latin typeface="Times" panose="02020603050405020304" pitchFamily="18" charset="0"/>
                <a:cs typeface="Times" panose="02020603050405020304" pitchFamily="18" charset="0"/>
              </a:rPr>
              <a:t>model = "Zynq ZYBO Development Board";</a:t>
            </a:r>
          </a:p>
          <a:p>
            <a:pPr>
              <a:buNone/>
            </a:pPr>
            <a:r>
              <a:rPr lang="en-US" sz="1400" dirty="0">
                <a:solidFill>
                  <a:srgbClr val="002060"/>
                </a:solidFill>
                <a:effectLst/>
                <a:latin typeface="Times" panose="02020603050405020304" pitchFamily="18" charset="0"/>
                <a:cs typeface="Times" panose="02020603050405020304" pitchFamily="18" charset="0"/>
              </a:rPr>
              <a:t>compatible = "digilent,zynq-zybo", "xlnx,zynq-7000";</a:t>
            </a:r>
          </a:p>
          <a:p>
            <a:pPr>
              <a:buNone/>
            </a:pPr>
            <a:r>
              <a:rPr lang="en-US" sz="1400" dirty="0">
                <a:solidFill>
                  <a:srgbClr val="002060"/>
                </a:solidFill>
                <a:effectLst/>
                <a:latin typeface="Times" panose="02020603050405020304" pitchFamily="18" charset="0"/>
                <a:cs typeface="Times" panose="02020603050405020304" pitchFamily="18" charset="0"/>
              </a:rPr>
              <a:t>aliases {</a:t>
            </a:r>
          </a:p>
          <a:p>
            <a:pPr>
              <a:buNone/>
            </a:pPr>
            <a:r>
              <a:rPr lang="en-US" sz="1400" dirty="0">
                <a:solidFill>
                  <a:srgbClr val="002060"/>
                </a:solidFill>
                <a:effectLst/>
                <a:latin typeface="Times" panose="02020603050405020304" pitchFamily="18" charset="0"/>
                <a:cs typeface="Times" panose="02020603050405020304" pitchFamily="18" charset="0"/>
              </a:rPr>
              <a:t>	ethernet0 = &amp;gem0;</a:t>
            </a:r>
          </a:p>
          <a:p>
            <a:pPr>
              <a:buNone/>
            </a:pPr>
            <a:r>
              <a:rPr lang="en-US" sz="1400" dirty="0">
                <a:solidFill>
                  <a:srgbClr val="002060"/>
                </a:solidFill>
                <a:effectLst/>
                <a:latin typeface="Times" panose="02020603050405020304" pitchFamily="18" charset="0"/>
                <a:cs typeface="Times" panose="02020603050405020304" pitchFamily="18" charset="0"/>
              </a:rPr>
              <a:t>	serial0 = &amp;uart1;</a:t>
            </a:r>
          </a:p>
          <a:p>
            <a:pPr>
              <a:buNone/>
            </a:pPr>
            <a:r>
              <a:rPr lang="en-US" sz="1400" dirty="0">
                <a:solidFill>
                  <a:srgbClr val="002060"/>
                </a:solidFill>
                <a:effectLst/>
                <a:latin typeface="Times" panose="02020603050405020304" pitchFamily="18" charset="0"/>
                <a:cs typeface="Times" panose="02020603050405020304" pitchFamily="18" charset="0"/>
              </a:rPr>
              <a:t>	spi0 = &amp;qspi;</a:t>
            </a:r>
          </a:p>
          <a:p>
            <a:pPr>
              <a:buNone/>
            </a:pPr>
            <a:r>
              <a:rPr lang="en-US" sz="1400" dirty="0">
                <a:solidFill>
                  <a:srgbClr val="002060"/>
                </a:solidFill>
                <a:effectLst/>
                <a:latin typeface="Times" panose="02020603050405020304" pitchFamily="18" charset="0"/>
                <a:cs typeface="Times" panose="02020603050405020304" pitchFamily="18" charset="0"/>
              </a:rPr>
              <a:t>	mmc0 = &amp;sdhci0;</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memory {</a:t>
            </a:r>
          </a:p>
          <a:p>
            <a:pPr>
              <a:buNone/>
            </a:pPr>
            <a:r>
              <a:rPr lang="en-US" sz="1400" dirty="0">
                <a:solidFill>
                  <a:srgbClr val="002060"/>
                </a:solidFill>
                <a:effectLst/>
                <a:latin typeface="Times" panose="02020603050405020304" pitchFamily="18" charset="0"/>
                <a:cs typeface="Times" panose="02020603050405020304" pitchFamily="18" charset="0"/>
              </a:rPr>
              <a:t>	device_type = "memory";</a:t>
            </a:r>
          </a:p>
          <a:p>
            <a:pPr>
              <a:buNone/>
            </a:pPr>
            <a:r>
              <a:rPr lang="en-US" sz="1400" dirty="0">
                <a:solidFill>
                  <a:srgbClr val="002060"/>
                </a:solidFill>
                <a:effectLst/>
                <a:latin typeface="Times" panose="02020603050405020304" pitchFamily="18" charset="0"/>
                <a:cs typeface="Times" panose="02020603050405020304" pitchFamily="18" charset="0"/>
              </a:rPr>
              <a:t>	reg = &lt;0x0 0x20000000&gt;;</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chosen {</a:t>
            </a:r>
          </a:p>
          <a:p>
            <a:pPr>
              <a:buNone/>
            </a:pPr>
            <a:r>
              <a:rPr lang="en-US" sz="1400" dirty="0">
                <a:solidFill>
                  <a:srgbClr val="002060"/>
                </a:solidFill>
                <a:effectLst/>
                <a:latin typeface="Times" panose="02020603050405020304" pitchFamily="18" charset="0"/>
                <a:cs typeface="Times" panose="02020603050405020304" pitchFamily="18" charset="0"/>
              </a:rPr>
              <a:t>	bootargs = "earlyprintk";</a:t>
            </a:r>
          </a:p>
          <a:p>
            <a:pPr>
              <a:buNone/>
            </a:pPr>
            <a:r>
              <a:rPr lang="en-US" sz="1400" dirty="0">
                <a:solidFill>
                  <a:srgbClr val="002060"/>
                </a:solidFill>
                <a:effectLst/>
                <a:latin typeface="Times" panose="02020603050405020304" pitchFamily="18" charset="0"/>
                <a:cs typeface="Times" panose="02020603050405020304" pitchFamily="18" charset="0"/>
              </a:rPr>
              <a:t>	stdout-path = "serial0:115200n8";</a:t>
            </a:r>
          </a:p>
          <a:p>
            <a:pPr>
              <a:buNone/>
            </a:pPr>
            <a:r>
              <a:rPr lang="en-US" sz="1400" dirty="0">
                <a:solidFill>
                  <a:srgbClr val="002060"/>
                </a:solidFill>
                <a:effectLst/>
                <a:latin typeface="Times" panose="02020603050405020304" pitchFamily="18" charset="0"/>
                <a:cs typeface="Times" panose="02020603050405020304" pitchFamily="18" charset="0"/>
              </a:rPr>
              <a:t>};</a:t>
            </a:r>
          </a:p>
        </p:txBody>
      </p:sp>
      <p:sp>
        <p:nvSpPr>
          <p:cNvPr id="5" name="TextBox 4"/>
          <p:cNvSpPr txBox="1"/>
          <p:nvPr/>
        </p:nvSpPr>
        <p:spPr>
          <a:xfrm>
            <a:off x="4800600" y="603980"/>
            <a:ext cx="3810000" cy="6254020"/>
          </a:xfrm>
          <a:prstGeom prst="rect">
            <a:avLst/>
          </a:prstGeom>
          <a:noFill/>
        </p:spPr>
        <p:txBody>
          <a:bodyPr wrap="square" rtlCol="0">
            <a:spAutoFit/>
          </a:bodyPr>
          <a:lstStyle/>
          <a:p>
            <a:pPr>
              <a:buNone/>
            </a:pPr>
            <a:r>
              <a:rPr lang="en-US" sz="1400" dirty="0">
                <a:solidFill>
                  <a:srgbClr val="002060"/>
                </a:solidFill>
                <a:effectLst/>
                <a:latin typeface="Times" panose="02020603050405020304" pitchFamily="18" charset="0"/>
                <a:cs typeface="Times" panose="02020603050405020304" pitchFamily="18" charset="0"/>
              </a:rPr>
              <a:t>usb_phy0: phy0 {</a:t>
            </a:r>
          </a:p>
          <a:p>
            <a:pPr>
              <a:buNone/>
            </a:pPr>
            <a:r>
              <a:rPr lang="en-US" sz="1400" dirty="0">
                <a:solidFill>
                  <a:srgbClr val="002060"/>
                </a:solidFill>
                <a:effectLst/>
                <a:latin typeface="Times" panose="02020603050405020304" pitchFamily="18" charset="0"/>
                <a:cs typeface="Times" panose="02020603050405020304" pitchFamily="18" charset="0"/>
              </a:rPr>
              <a:t>	#phy-cells = &lt;0&gt;;</a:t>
            </a:r>
          </a:p>
          <a:p>
            <a:pPr>
              <a:buNone/>
            </a:pPr>
            <a:r>
              <a:rPr lang="en-US" sz="1400" dirty="0">
                <a:solidFill>
                  <a:srgbClr val="002060"/>
                </a:solidFill>
                <a:effectLst/>
                <a:latin typeface="Times" panose="02020603050405020304" pitchFamily="18" charset="0"/>
                <a:cs typeface="Times" panose="02020603050405020304" pitchFamily="18" charset="0"/>
              </a:rPr>
              <a:t>	compatible = "usb-nop-xceiv";</a:t>
            </a:r>
          </a:p>
          <a:p>
            <a:pPr>
              <a:buNone/>
            </a:pPr>
            <a:r>
              <a:rPr lang="en-US" sz="1400" dirty="0">
                <a:solidFill>
                  <a:srgbClr val="002060"/>
                </a:solidFill>
                <a:effectLst/>
                <a:latin typeface="Times" panose="02020603050405020304" pitchFamily="18" charset="0"/>
                <a:cs typeface="Times" panose="02020603050405020304" pitchFamily="18" charset="0"/>
              </a:rPr>
              <a:t>	reset-gpios = &lt;&amp;gpio0 46 1&gt;;</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endParaRPr lang="en-US" sz="1400" dirty="0">
              <a:solidFill>
                <a:srgbClr val="002060"/>
              </a:solidFill>
              <a:effectLst/>
              <a:latin typeface="Times" panose="02020603050405020304" pitchFamily="18" charset="0"/>
              <a:cs typeface="Times" panose="02020603050405020304" pitchFamily="18" charset="0"/>
            </a:endParaRPr>
          </a:p>
          <a:p>
            <a:pPr>
              <a:buNone/>
            </a:pPr>
            <a:r>
              <a:rPr lang="en-US" sz="1400" dirty="0">
                <a:solidFill>
                  <a:srgbClr val="002060"/>
                </a:solidFill>
                <a:effectLst/>
                <a:latin typeface="Times" panose="02020603050405020304" pitchFamily="18" charset="0"/>
                <a:cs typeface="Times" panose="02020603050405020304" pitchFamily="18" charset="0"/>
              </a:rPr>
              <a:t>&amp;clkc {</a:t>
            </a:r>
          </a:p>
          <a:p>
            <a:pPr>
              <a:buNone/>
            </a:pPr>
            <a:r>
              <a:rPr lang="en-US" sz="1400" dirty="0">
                <a:solidFill>
                  <a:srgbClr val="002060"/>
                </a:solidFill>
                <a:effectLst/>
                <a:latin typeface="Times" panose="02020603050405020304" pitchFamily="18" charset="0"/>
                <a:cs typeface="Times" panose="02020603050405020304" pitchFamily="18" charset="0"/>
              </a:rPr>
              <a:t>	ps-clk-frequency = &lt;50000000&gt;;</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r>
              <a:rPr lang="en-US" sz="1400" dirty="0">
                <a:solidFill>
                  <a:srgbClr val="002060"/>
                </a:solidFill>
                <a:effectLst/>
                <a:latin typeface="Times" panose="02020603050405020304" pitchFamily="18" charset="0"/>
                <a:cs typeface="Times" panose="02020603050405020304" pitchFamily="18" charset="0"/>
              </a:rPr>
              <a:t>&amp;gem0 {</a:t>
            </a:r>
          </a:p>
          <a:p>
            <a:pPr>
              <a:buNone/>
            </a:pPr>
            <a:r>
              <a:rPr lang="en-US" sz="1400" dirty="0">
                <a:solidFill>
                  <a:srgbClr val="002060"/>
                </a:solidFill>
                <a:effectLst/>
                <a:latin typeface="Times" panose="02020603050405020304" pitchFamily="18" charset="0"/>
                <a:cs typeface="Times" panose="02020603050405020304" pitchFamily="18" charset="0"/>
              </a:rPr>
              <a:t>	status = "okay";</a:t>
            </a:r>
          </a:p>
          <a:p>
            <a:pPr>
              <a:buNone/>
            </a:pPr>
            <a:r>
              <a:rPr lang="en-US" sz="1400" dirty="0">
                <a:solidFill>
                  <a:srgbClr val="002060"/>
                </a:solidFill>
                <a:effectLst/>
                <a:latin typeface="Times" panose="02020603050405020304" pitchFamily="18" charset="0"/>
                <a:cs typeface="Times" panose="02020603050405020304" pitchFamily="18" charset="0"/>
              </a:rPr>
              <a:t>	phy-mode = "rgmii-id";</a:t>
            </a:r>
          </a:p>
          <a:p>
            <a:pPr>
              <a:buNone/>
            </a:pPr>
            <a:r>
              <a:rPr lang="en-US" sz="1400" dirty="0">
                <a:solidFill>
                  <a:srgbClr val="002060"/>
                </a:solidFill>
                <a:effectLst/>
                <a:latin typeface="Times" panose="02020603050405020304" pitchFamily="18" charset="0"/>
                <a:cs typeface="Times" panose="02020603050405020304" pitchFamily="18" charset="0"/>
              </a:rPr>
              <a:t>	phy-handle = &lt;&amp;ethernet_phy&gt;;</a:t>
            </a:r>
          </a:p>
          <a:p>
            <a:pPr>
              <a:buNone/>
            </a:pPr>
            <a:endParaRPr lang="en-US" sz="1400" dirty="0">
              <a:solidFill>
                <a:srgbClr val="002060"/>
              </a:solidFill>
              <a:effectLst/>
              <a:latin typeface="Times" panose="02020603050405020304" pitchFamily="18" charset="0"/>
              <a:cs typeface="Times" panose="02020603050405020304" pitchFamily="18" charset="0"/>
            </a:endParaRPr>
          </a:p>
          <a:p>
            <a:pPr>
              <a:buNone/>
            </a:pPr>
            <a:r>
              <a:rPr lang="en-US" sz="1400" dirty="0">
                <a:solidFill>
                  <a:srgbClr val="002060"/>
                </a:solidFill>
                <a:effectLst/>
                <a:latin typeface="Times" panose="02020603050405020304" pitchFamily="18" charset="0"/>
                <a:cs typeface="Times" panose="02020603050405020304" pitchFamily="18" charset="0"/>
              </a:rPr>
              <a:t>	ethernet_phy: ethernet-phy@0 {</a:t>
            </a:r>
          </a:p>
          <a:p>
            <a:pPr>
              <a:buNone/>
            </a:pPr>
            <a:r>
              <a:rPr lang="en-US" sz="1400" dirty="0">
                <a:solidFill>
                  <a:srgbClr val="002060"/>
                </a:solidFill>
                <a:effectLst/>
                <a:latin typeface="Times" panose="02020603050405020304" pitchFamily="18" charset="0"/>
                <a:cs typeface="Times" panose="02020603050405020304" pitchFamily="18" charset="0"/>
              </a:rPr>
              <a:t>		reg = &lt;0&gt;;</a:t>
            </a:r>
          </a:p>
          <a:p>
            <a:pPr>
              <a:buNone/>
            </a:pPr>
            <a:r>
              <a:rPr lang="en-US" sz="1400" dirty="0">
                <a:solidFill>
                  <a:srgbClr val="002060"/>
                </a:solidFill>
                <a:effectLst/>
                <a:latin typeface="Times" panose="02020603050405020304" pitchFamily="18" charset="0"/>
                <a:cs typeface="Times" panose="02020603050405020304" pitchFamily="18" charset="0"/>
              </a:rPr>
              <a:t>	};</a:t>
            </a:r>
          </a:p>
          <a:p>
            <a:pPr>
              <a:buNone/>
            </a:pPr>
            <a:r>
              <a:rPr lang="en-US" sz="1400" dirty="0">
                <a:solidFill>
                  <a:srgbClr val="002060"/>
                </a:solidFill>
                <a:effectLst/>
                <a:latin typeface="Times" panose="02020603050405020304" pitchFamily="18" charset="0"/>
                <a:cs typeface="Times" panose="02020603050405020304" pitchFamily="18" charset="0"/>
              </a:rPr>
              <a:t>};</a:t>
            </a:r>
          </a:p>
          <a:p>
            <a:pPr>
              <a:buNone/>
            </a:pPr>
            <a:endParaRPr lang="en-US" sz="1400" dirty="0">
              <a:solidFill>
                <a:srgbClr val="002060"/>
              </a:solidFill>
              <a:effectLst/>
              <a:latin typeface="Times" panose="02020603050405020304" pitchFamily="18" charset="0"/>
              <a:cs typeface="Times" panose="02020603050405020304" pitchFamily="18" charset="0"/>
            </a:endParaRPr>
          </a:p>
          <a:p>
            <a:pPr>
              <a:buNone/>
            </a:pPr>
            <a:r>
              <a:rPr lang="en-US" sz="1400" dirty="0">
                <a:solidFill>
                  <a:srgbClr val="002060"/>
                </a:solidFill>
                <a:effectLst/>
                <a:latin typeface="Times" panose="02020603050405020304" pitchFamily="18" charset="0"/>
                <a:cs typeface="Times" panose="02020603050405020304" pitchFamily="18" charset="0"/>
              </a:rPr>
              <a:t>&amp;sdhci0 {</a:t>
            </a:r>
          </a:p>
          <a:p>
            <a:pPr>
              <a:buNone/>
            </a:pPr>
            <a:r>
              <a:rPr lang="en-US" sz="1400" dirty="0">
                <a:solidFill>
                  <a:srgbClr val="002060"/>
                </a:solidFill>
                <a:effectLst/>
                <a:latin typeface="Times" panose="02020603050405020304" pitchFamily="18" charset="0"/>
                <a:cs typeface="Times" panose="02020603050405020304" pitchFamily="18" charset="0"/>
              </a:rPr>
              <a:t>	u-boot,dm-pre-reloc;</a:t>
            </a:r>
          </a:p>
          <a:p>
            <a:pPr>
              <a:buNone/>
            </a:pPr>
            <a:r>
              <a:rPr lang="en-US" sz="1400" dirty="0">
                <a:solidFill>
                  <a:srgbClr val="002060"/>
                </a:solidFill>
                <a:effectLst/>
                <a:latin typeface="Times" panose="02020603050405020304" pitchFamily="18" charset="0"/>
                <a:cs typeface="Times" panose="02020603050405020304" pitchFamily="18" charset="0"/>
              </a:rPr>
              <a:t>	status = "okay";</a:t>
            </a:r>
          </a:p>
          <a:p>
            <a:pPr>
              <a:buNone/>
            </a:pPr>
            <a:r>
              <a:rPr lang="en-US" sz="1400" dirty="0">
                <a:solidFill>
                  <a:srgbClr val="002060"/>
                </a:solidFill>
                <a:effectLst/>
                <a:latin typeface="Times" panose="02020603050405020304" pitchFamily="18" charset="0"/>
                <a:cs typeface="Times" panose="02020603050405020304" pitchFamily="18" charset="0"/>
              </a:rPr>
              <a:t>};</a:t>
            </a:r>
          </a:p>
        </p:txBody>
      </p:sp>
    </p:spTree>
    <p:extLst>
      <p:ext uri="{BB962C8B-B14F-4D97-AF65-F5344CB8AC3E}">
        <p14:creationId xmlns:p14="http://schemas.microsoft.com/office/powerpoint/2010/main" val="614680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zynq-zybo.dts</a:t>
            </a:r>
          </a:p>
        </p:txBody>
      </p:sp>
      <p:sp>
        <p:nvSpPr>
          <p:cNvPr id="5" name="TextBox 4"/>
          <p:cNvSpPr txBox="1"/>
          <p:nvPr/>
        </p:nvSpPr>
        <p:spPr>
          <a:xfrm>
            <a:off x="2095500" y="685800"/>
            <a:ext cx="4572000" cy="5570756"/>
          </a:xfrm>
          <a:prstGeom prst="rect">
            <a:avLst/>
          </a:prstGeom>
          <a:noFill/>
        </p:spPr>
        <p:txBody>
          <a:bodyPr wrap="square" rtlCol="0">
            <a:spAutoFit/>
          </a:bodyPr>
          <a:lstStyle/>
          <a:p>
            <a:pPr>
              <a:buNone/>
            </a:pPr>
            <a:r>
              <a:rPr lang="en-US" sz="2000" dirty="0">
                <a:solidFill>
                  <a:srgbClr val="002060"/>
                </a:solidFill>
                <a:effectLst/>
                <a:latin typeface="Times" panose="02020603050405020304" pitchFamily="18" charset="0"/>
                <a:cs typeface="Times" panose="02020603050405020304" pitchFamily="18" charset="0"/>
              </a:rPr>
              <a:t>&amp;uart1 {</a:t>
            </a:r>
          </a:p>
          <a:p>
            <a:pPr>
              <a:buNone/>
            </a:pPr>
            <a:r>
              <a:rPr lang="en-US" sz="2000" dirty="0">
                <a:solidFill>
                  <a:srgbClr val="002060"/>
                </a:solidFill>
                <a:effectLst/>
                <a:latin typeface="Times" panose="02020603050405020304" pitchFamily="18" charset="0"/>
                <a:cs typeface="Times" panose="02020603050405020304" pitchFamily="18" charset="0"/>
              </a:rPr>
              <a:t>	u-boot,dm-pre-reloc;</a:t>
            </a:r>
          </a:p>
          <a:p>
            <a:pPr>
              <a:buNone/>
            </a:pPr>
            <a:r>
              <a:rPr lang="en-US" sz="2000" dirty="0">
                <a:solidFill>
                  <a:srgbClr val="002060"/>
                </a:solidFill>
                <a:effectLst/>
                <a:latin typeface="Times" panose="02020603050405020304" pitchFamily="18" charset="0"/>
                <a:cs typeface="Times" panose="02020603050405020304" pitchFamily="18" charset="0"/>
              </a:rPr>
              <a:t>	status = "okay";</a:t>
            </a:r>
          </a:p>
          <a:p>
            <a:pPr>
              <a:buNone/>
            </a:pPr>
            <a:r>
              <a:rPr lang="en-US" sz="2000" dirty="0">
                <a:solidFill>
                  <a:srgbClr val="002060"/>
                </a:solidFill>
                <a:effectLst/>
                <a:latin typeface="Times" panose="02020603050405020304" pitchFamily="18" charset="0"/>
                <a:cs typeface="Times" panose="02020603050405020304" pitchFamily="18" charset="0"/>
              </a:rPr>
              <a:t>};</a:t>
            </a:r>
          </a:p>
          <a:p>
            <a:pPr>
              <a:buNone/>
            </a:pPr>
            <a:endParaRPr lang="en-US" sz="2000" dirty="0">
              <a:solidFill>
                <a:srgbClr val="002060"/>
              </a:solidFill>
              <a:effectLst/>
              <a:latin typeface="Times" panose="02020603050405020304" pitchFamily="18" charset="0"/>
              <a:cs typeface="Times" panose="02020603050405020304" pitchFamily="18" charset="0"/>
            </a:endParaRPr>
          </a:p>
          <a:p>
            <a:pPr>
              <a:buNone/>
            </a:pPr>
            <a:r>
              <a:rPr lang="en-US" sz="2000" dirty="0">
                <a:solidFill>
                  <a:srgbClr val="002060"/>
                </a:solidFill>
                <a:effectLst/>
                <a:latin typeface="Times" panose="02020603050405020304" pitchFamily="18" charset="0"/>
                <a:cs typeface="Times" panose="02020603050405020304" pitchFamily="18" charset="0"/>
              </a:rPr>
              <a:t>&amp;qspi {</a:t>
            </a:r>
          </a:p>
          <a:p>
            <a:pPr>
              <a:buNone/>
            </a:pPr>
            <a:r>
              <a:rPr lang="en-US" sz="2000" dirty="0">
                <a:solidFill>
                  <a:srgbClr val="002060"/>
                </a:solidFill>
                <a:effectLst/>
                <a:latin typeface="Times" panose="02020603050405020304" pitchFamily="18" charset="0"/>
                <a:cs typeface="Times" panose="02020603050405020304" pitchFamily="18" charset="0"/>
              </a:rPr>
              <a:t>	u-boot,dm-pre-reloc;</a:t>
            </a:r>
          </a:p>
          <a:p>
            <a:pPr>
              <a:buNone/>
            </a:pPr>
            <a:r>
              <a:rPr lang="en-US" sz="2000" dirty="0">
                <a:solidFill>
                  <a:srgbClr val="002060"/>
                </a:solidFill>
                <a:effectLst/>
                <a:latin typeface="Times" panose="02020603050405020304" pitchFamily="18" charset="0"/>
                <a:cs typeface="Times" panose="02020603050405020304" pitchFamily="18" charset="0"/>
              </a:rPr>
              <a:t>	status = "okay";</a:t>
            </a:r>
          </a:p>
          <a:p>
            <a:pPr>
              <a:buNone/>
            </a:pPr>
            <a:r>
              <a:rPr lang="en-US" sz="2000" dirty="0">
                <a:solidFill>
                  <a:srgbClr val="002060"/>
                </a:solidFill>
                <a:effectLst/>
                <a:latin typeface="Times" panose="02020603050405020304" pitchFamily="18" charset="0"/>
                <a:cs typeface="Times" panose="02020603050405020304" pitchFamily="18" charset="0"/>
              </a:rPr>
              <a:t>};</a:t>
            </a:r>
          </a:p>
          <a:p>
            <a:pPr>
              <a:buNone/>
            </a:pPr>
            <a:endParaRPr lang="en-US" sz="2000" dirty="0">
              <a:solidFill>
                <a:srgbClr val="002060"/>
              </a:solidFill>
              <a:effectLst/>
              <a:latin typeface="Times" panose="02020603050405020304" pitchFamily="18" charset="0"/>
              <a:cs typeface="Times" panose="02020603050405020304" pitchFamily="18" charset="0"/>
            </a:endParaRPr>
          </a:p>
          <a:p>
            <a:pPr>
              <a:buNone/>
            </a:pPr>
            <a:r>
              <a:rPr lang="en-US" sz="2000" dirty="0">
                <a:solidFill>
                  <a:srgbClr val="002060"/>
                </a:solidFill>
                <a:effectLst/>
                <a:latin typeface="Times" panose="02020603050405020304" pitchFamily="18" charset="0"/>
                <a:cs typeface="Times" panose="02020603050405020304" pitchFamily="18" charset="0"/>
              </a:rPr>
              <a:t>&amp;usb0 {</a:t>
            </a:r>
          </a:p>
          <a:p>
            <a:pPr>
              <a:buNone/>
            </a:pPr>
            <a:r>
              <a:rPr lang="en-US" sz="2000" dirty="0">
                <a:solidFill>
                  <a:srgbClr val="002060"/>
                </a:solidFill>
                <a:effectLst/>
                <a:latin typeface="Times" panose="02020603050405020304" pitchFamily="18" charset="0"/>
                <a:cs typeface="Times" panose="02020603050405020304" pitchFamily="18" charset="0"/>
              </a:rPr>
              <a:t>	status = "okay";</a:t>
            </a:r>
          </a:p>
          <a:p>
            <a:pPr>
              <a:buNone/>
            </a:pPr>
            <a:r>
              <a:rPr lang="en-US" sz="2000" dirty="0">
                <a:solidFill>
                  <a:srgbClr val="002060"/>
                </a:solidFill>
                <a:effectLst/>
                <a:latin typeface="Times" panose="02020603050405020304" pitchFamily="18" charset="0"/>
                <a:cs typeface="Times" panose="02020603050405020304" pitchFamily="18" charset="0"/>
              </a:rPr>
              <a:t>	dr_mode = "host";</a:t>
            </a:r>
          </a:p>
          <a:p>
            <a:pPr>
              <a:buNone/>
            </a:pPr>
            <a:r>
              <a:rPr lang="en-US" sz="2000" dirty="0">
                <a:solidFill>
                  <a:srgbClr val="002060"/>
                </a:solidFill>
                <a:effectLst/>
                <a:latin typeface="Times" panose="02020603050405020304" pitchFamily="18" charset="0"/>
                <a:cs typeface="Times" panose="02020603050405020304" pitchFamily="18" charset="0"/>
              </a:rPr>
              <a:t>	usb-phy = &lt;&amp;usb_phy0&gt;;</a:t>
            </a:r>
          </a:p>
          <a:p>
            <a:pPr>
              <a:buNone/>
            </a:pPr>
            <a:r>
              <a:rPr lang="en-US" sz="2000" dirty="0">
                <a:solidFill>
                  <a:srgbClr val="002060"/>
                </a:solidFill>
                <a:effectLst/>
                <a:latin typeface="Times" panose="02020603050405020304" pitchFamily="18" charset="0"/>
                <a:cs typeface="Times" panose="02020603050405020304" pitchFamily="18" charset="0"/>
              </a:rPr>
              <a:t>};</a:t>
            </a:r>
          </a:p>
        </p:txBody>
      </p:sp>
    </p:spTree>
    <p:extLst>
      <p:ext uri="{BB962C8B-B14F-4D97-AF65-F5344CB8AC3E}">
        <p14:creationId xmlns:p14="http://schemas.microsoft.com/office/powerpoint/2010/main" val="1818000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 the DTB File under Linux</a:t>
            </a:r>
          </a:p>
        </p:txBody>
      </p:sp>
      <p:sp>
        <p:nvSpPr>
          <p:cNvPr id="3" name="Text Placeholder 2"/>
          <p:cNvSpPr>
            <a:spLocks noGrp="1"/>
          </p:cNvSpPr>
          <p:nvPr>
            <p:ph type="body" sz="quarter" idx="10"/>
          </p:nvPr>
        </p:nvSpPr>
        <p:spPr/>
        <p:txBody>
          <a:bodyPr/>
          <a:lstStyle/>
          <a:p>
            <a:r>
              <a:rPr lang="en-US" sz="1800" dirty="0"/>
              <a:t>A device tree blob (DTB file) is needed to boot Linux</a:t>
            </a:r>
          </a:p>
          <a:p>
            <a:r>
              <a:rPr lang="en-US" sz="1800" dirty="0"/>
              <a:t>Get the Linux kernel source code from Digilent Git repository:</a:t>
            </a:r>
            <a:br>
              <a:rPr lang="en-US" sz="1800" dirty="0"/>
            </a:br>
            <a:r>
              <a:rPr lang="en-US" sz="1800" dirty="0">
                <a:hlinkClick r:id="rId3"/>
              </a:rPr>
              <a:t>https://github.com/DigilentInc/Linux-Digilent-Dev</a:t>
            </a:r>
            <a:r>
              <a:rPr lang="en-US" sz="1800" dirty="0"/>
              <a:t>.</a:t>
            </a:r>
          </a:p>
          <a:p>
            <a:r>
              <a:rPr lang="en-US" sz="1800" dirty="0"/>
              <a:t>Default configuration for Zybo is located at arch/arm/configs/xylinx_zynq_defconfig.</a:t>
            </a:r>
          </a:p>
          <a:p>
            <a:r>
              <a:rPr lang="en-US" sz="1800" dirty="0"/>
              <a:t>There is a zynq-zybo.dts in \u-boot-digilent-master\arch\arm\dts from u-boot-digilent-master.zip</a:t>
            </a:r>
          </a:p>
          <a:p>
            <a:endParaRPr lang="en-US" sz="1800" dirty="0"/>
          </a:p>
          <a:p>
            <a:endParaRPr lang="en-US" sz="1800" dirty="0"/>
          </a:p>
          <a:p>
            <a:r>
              <a:rPr lang="en-US" sz="1800" dirty="0"/>
              <a:t>Zynq-zybo.dts files are available from a number of sources</a:t>
            </a:r>
          </a:p>
          <a:p>
            <a:pPr lvl="1"/>
            <a:r>
              <a:rPr lang="en-US" sz="1600" dirty="0"/>
              <a:t>Extensive zynq-zybo.dts and zynq-7000.dtsi in zybo_linux_bootloader.zip</a:t>
            </a:r>
          </a:p>
          <a:p>
            <a:pPr lvl="1"/>
            <a:r>
              <a:rPr lang="en-US" sz="1600" dirty="0"/>
              <a:t>Simplge zynq-zybo.dts in zynq-boot-master.zip</a:t>
            </a:r>
          </a:p>
          <a:p>
            <a:pPr lvl="1"/>
            <a:r>
              <a:rPr lang="en-US" sz="1600" dirty="0"/>
              <a:t>Simple zynq-zybo.dts in u-boot-digilent-master.zip</a:t>
            </a:r>
          </a:p>
          <a:p>
            <a:pPr lvl="1"/>
            <a:endParaRPr lang="en-US" sz="1600" dirty="0"/>
          </a:p>
        </p:txBody>
      </p:sp>
    </p:spTree>
    <p:extLst>
      <p:ext uri="{BB962C8B-B14F-4D97-AF65-F5344CB8AC3E}">
        <p14:creationId xmlns:p14="http://schemas.microsoft.com/office/powerpoint/2010/main" val="154522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#11 Block Design: Zybo Base System Design + LED IP</a:t>
            </a:r>
          </a:p>
        </p:txBody>
      </p:sp>
      <p:sp>
        <p:nvSpPr>
          <p:cNvPr id="5" name="Text Placeholder 4"/>
          <p:cNvSpPr>
            <a:spLocks noGrp="1"/>
          </p:cNvSpPr>
          <p:nvPr>
            <p:ph type="body" sz="quarter" idx="10"/>
          </p:nvPr>
        </p:nvSpPr>
        <p:spPr/>
        <p:txBody>
          <a:bodyPr/>
          <a:lstStyle/>
          <a:p>
            <a:r>
              <a:rPr lang="en-US" dirty="0"/>
              <a:t>LED IP Device needs to be added to the device tree so that Linux OS can understand it.</a:t>
            </a:r>
          </a:p>
          <a:p>
            <a:r>
              <a:rPr lang="en-US" dirty="0"/>
              <a:t>LED IP Device needs a software driver to be inserted as a Linux process for the LED IP device.</a:t>
            </a:r>
          </a:p>
          <a:p>
            <a:r>
              <a:rPr lang="en-US" dirty="0"/>
              <a:t>An application program needs to be written to flash the four LEDs. </a:t>
            </a:r>
          </a:p>
        </p:txBody>
      </p:sp>
      <p:pic>
        <p:nvPicPr>
          <p:cNvPr id="4" name="Picture 3"/>
          <p:cNvPicPr>
            <a:picLocks noChangeAspect="1"/>
          </p:cNvPicPr>
          <p:nvPr/>
        </p:nvPicPr>
        <p:blipFill>
          <a:blip r:embed="rId3"/>
          <a:stretch>
            <a:fillRect/>
          </a:stretch>
        </p:blipFill>
        <p:spPr>
          <a:xfrm>
            <a:off x="568058" y="2743200"/>
            <a:ext cx="8194942" cy="3657600"/>
          </a:xfrm>
          <a:prstGeom prst="rect">
            <a:avLst/>
          </a:prstGeom>
        </p:spPr>
      </p:pic>
    </p:spTree>
    <p:extLst>
      <p:ext uri="{BB962C8B-B14F-4D97-AF65-F5344CB8AC3E}">
        <p14:creationId xmlns:p14="http://schemas.microsoft.com/office/powerpoint/2010/main" val="3274426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6444"/>
            <a:ext cx="9144000" cy="5645112"/>
          </a:xfrm>
          <a:prstGeom prst="rect">
            <a:avLst/>
          </a:prstGeom>
        </p:spPr>
      </p:pic>
      <p:sp>
        <p:nvSpPr>
          <p:cNvPr id="13" name="Title 12"/>
          <p:cNvSpPr>
            <a:spLocks noGrp="1"/>
          </p:cNvSpPr>
          <p:nvPr>
            <p:ph type="title"/>
          </p:nvPr>
        </p:nvSpPr>
        <p:spPr/>
        <p:txBody>
          <a:bodyPr/>
          <a:lstStyle/>
          <a:p>
            <a:r>
              <a:rPr lang="en-US" dirty="0"/>
              <a:t>Zybo Base System Block Design with LED IP Device</a:t>
            </a:r>
          </a:p>
        </p:txBody>
      </p:sp>
    </p:spTree>
    <p:extLst>
      <p:ext uri="{BB962C8B-B14F-4D97-AF65-F5344CB8AC3E}">
        <p14:creationId xmlns:p14="http://schemas.microsoft.com/office/powerpoint/2010/main" val="3416414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#11: Create Linux Kernel Boot Loader and LED IP Driver and Program</a:t>
            </a:r>
          </a:p>
        </p:txBody>
      </p:sp>
      <p:sp>
        <p:nvSpPr>
          <p:cNvPr id="3" name="Text Placeholder 2"/>
          <p:cNvSpPr>
            <a:spLocks noGrp="1"/>
          </p:cNvSpPr>
          <p:nvPr>
            <p:ph type="body" sz="quarter" idx="10"/>
          </p:nvPr>
        </p:nvSpPr>
        <p:spPr/>
        <p:txBody>
          <a:bodyPr/>
          <a:lstStyle/>
          <a:p>
            <a:r>
              <a:rPr lang="en-US" dirty="0"/>
              <a:t>Create the system wrapper and bit stream files for Zybo Base System Design with one LED IP device</a:t>
            </a:r>
          </a:p>
          <a:p>
            <a:r>
              <a:rPr lang="en-US" dirty="0"/>
              <a:t>Compile u-boot.elf under Linux environment</a:t>
            </a:r>
          </a:p>
          <a:p>
            <a:r>
              <a:rPr lang="en-US" dirty="0"/>
              <a:t>Create BOOT.BIN with Xilinx SDK environment</a:t>
            </a:r>
          </a:p>
          <a:p>
            <a:r>
              <a:rPr lang="en-US" dirty="0"/>
              <a:t>Compile uImage file as Linux kernel image </a:t>
            </a:r>
          </a:p>
          <a:p>
            <a:r>
              <a:rPr lang="en-US" dirty="0"/>
              <a:t>Add LED IP device to the device tree: devicetree.dtb - a device tree blob (*.dtb) </a:t>
            </a:r>
          </a:p>
          <a:p>
            <a:r>
              <a:rPr lang="en-US" dirty="0"/>
              <a:t>Create a disk on RAM memory: uramdisk.image.gz</a:t>
            </a:r>
          </a:p>
          <a:p>
            <a:r>
              <a:rPr lang="en-US" dirty="0"/>
              <a:t>Create a device driver for LED IP device: myled.ko</a:t>
            </a:r>
          </a:p>
          <a:p>
            <a:r>
              <a:rPr lang="en-US" dirty="0"/>
              <a:t>Create a LED application to flash LEDs: led_blink.c</a:t>
            </a:r>
          </a:p>
        </p:txBody>
      </p:sp>
      <p:pic>
        <p:nvPicPr>
          <p:cNvPr id="4" name="Picture 3"/>
          <p:cNvPicPr>
            <a:picLocks noChangeAspect="1"/>
          </p:cNvPicPr>
          <p:nvPr/>
        </p:nvPicPr>
        <p:blipFill>
          <a:blip r:embed="rId3"/>
          <a:stretch>
            <a:fillRect/>
          </a:stretch>
        </p:blipFill>
        <p:spPr>
          <a:xfrm>
            <a:off x="2757744" y="4343400"/>
            <a:ext cx="6135886" cy="2404073"/>
          </a:xfrm>
          <a:prstGeom prst="rect">
            <a:avLst/>
          </a:prstGeom>
        </p:spPr>
      </p:pic>
    </p:spTree>
    <p:extLst>
      <p:ext uri="{BB962C8B-B14F-4D97-AF65-F5344CB8AC3E}">
        <p14:creationId xmlns:p14="http://schemas.microsoft.com/office/powerpoint/2010/main" val="619917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 Needed to Boot Linux Kernel as 2</a:t>
            </a:r>
            <a:r>
              <a:rPr lang="en-US" baseline="30000" dirty="0"/>
              <a:t>nd</a:t>
            </a:r>
            <a:r>
              <a:rPr lang="en-US" dirty="0"/>
              <a:t> Stage Boot Process</a:t>
            </a:r>
          </a:p>
        </p:txBody>
      </p:sp>
      <p:sp>
        <p:nvSpPr>
          <p:cNvPr id="3" name="Text Placeholder 2"/>
          <p:cNvSpPr>
            <a:spLocks noGrp="1"/>
          </p:cNvSpPr>
          <p:nvPr>
            <p:ph type="body" sz="quarter" idx="10"/>
          </p:nvPr>
        </p:nvSpPr>
        <p:spPr/>
        <p:txBody>
          <a:bodyPr/>
          <a:lstStyle/>
          <a:p>
            <a:r>
              <a:rPr lang="en-US" dirty="0"/>
              <a:t>BOOT.BIN</a:t>
            </a:r>
          </a:p>
          <a:p>
            <a:pPr lvl="1"/>
            <a:r>
              <a:rPr lang="en-US" dirty="0"/>
              <a:t>boot image created by Xilinx SDK, FSBL, bit stream, application.</a:t>
            </a:r>
          </a:p>
          <a:p>
            <a:pPr lvl="1"/>
            <a:r>
              <a:rPr lang="en-US" dirty="0"/>
              <a:t>U-boot.elf – Second Stage Bootloader (SSBL)</a:t>
            </a:r>
          </a:p>
          <a:p>
            <a:pPr marL="0" indent="0">
              <a:buNone/>
            </a:pPr>
            <a:r>
              <a:rPr lang="en-US" dirty="0"/>
              <a:t>U-Boot.elf – SSBL</a:t>
            </a:r>
          </a:p>
          <a:p>
            <a:pPr lvl="1"/>
            <a:r>
              <a:rPr lang="en-US" dirty="0"/>
              <a:t>U-Boot is an open source bootloader that is frequently used in the Linux community to start Linux</a:t>
            </a:r>
          </a:p>
          <a:p>
            <a:r>
              <a:rPr lang="en-US" dirty="0"/>
              <a:t>uImage – Digilent Linux kernel image </a:t>
            </a:r>
          </a:p>
          <a:p>
            <a:r>
              <a:rPr lang="en-US" dirty="0"/>
              <a:t>Devicetree.dtb</a:t>
            </a:r>
          </a:p>
          <a:p>
            <a:pPr lvl="1"/>
            <a:r>
              <a:rPr lang="en-US" dirty="0"/>
              <a:t>device tree blob (DTB file) </a:t>
            </a:r>
          </a:p>
          <a:p>
            <a:r>
              <a:rPr lang="en-US" dirty="0"/>
              <a:t>Uramdisk.image</a:t>
            </a:r>
          </a:p>
          <a:p>
            <a:pPr lvl="1"/>
            <a:r>
              <a:rPr lang="en-US" dirty="0"/>
              <a:t>file system in RAM</a:t>
            </a:r>
          </a:p>
          <a:p>
            <a:pPr lvl="1"/>
            <a:r>
              <a:rPr lang="en-US" dirty="0"/>
              <a:t>This may need to be wrapped</a:t>
            </a:r>
            <a:br>
              <a:rPr lang="en-US" dirty="0"/>
            </a:br>
            <a:r>
              <a:rPr lang="en-US" dirty="0"/>
              <a:t>into u-boot header for Linux</a:t>
            </a:r>
          </a:p>
          <a:p>
            <a:pPr lvl="1"/>
            <a:endParaRPr lang="en-US" dirty="0"/>
          </a:p>
          <a:p>
            <a:r>
              <a:rPr lang="en-US" dirty="0"/>
              <a:t>These files can be stored on</a:t>
            </a:r>
            <a:br>
              <a:rPr lang="en-US" dirty="0"/>
            </a:br>
            <a:r>
              <a:rPr lang="en-US" dirty="0"/>
              <a:t>a micro SD card</a:t>
            </a:r>
          </a:p>
          <a:p>
            <a:r>
              <a:rPr lang="en-US" dirty="0"/>
              <a:t>Linux kernel can be booted</a:t>
            </a:r>
            <a:br>
              <a:rPr lang="en-US" dirty="0"/>
            </a:br>
            <a:r>
              <a:rPr lang="en-US" dirty="0"/>
              <a:t>from the SD card when JP5 on MicroSD.</a:t>
            </a:r>
          </a:p>
        </p:txBody>
      </p:sp>
      <p:pic>
        <p:nvPicPr>
          <p:cNvPr id="6" name="Picture 5"/>
          <p:cNvPicPr/>
          <p:nvPr/>
        </p:nvPicPr>
        <p:blipFill>
          <a:blip r:embed="rId3"/>
          <a:stretch>
            <a:fillRect/>
          </a:stretch>
        </p:blipFill>
        <p:spPr>
          <a:xfrm>
            <a:off x="4291149" y="2443162"/>
            <a:ext cx="4572000" cy="2253164"/>
          </a:xfrm>
          <a:prstGeom prst="rect">
            <a:avLst/>
          </a:prstGeom>
        </p:spPr>
      </p:pic>
      <p:pic>
        <p:nvPicPr>
          <p:cNvPr id="4" name="Picture 3"/>
          <p:cNvPicPr>
            <a:picLocks noChangeAspect="1"/>
          </p:cNvPicPr>
          <p:nvPr/>
        </p:nvPicPr>
        <p:blipFill>
          <a:blip r:embed="rId4"/>
          <a:stretch>
            <a:fillRect/>
          </a:stretch>
        </p:blipFill>
        <p:spPr>
          <a:xfrm>
            <a:off x="5943600" y="5181600"/>
            <a:ext cx="2133600" cy="1588688"/>
          </a:xfrm>
          <a:prstGeom prst="rect">
            <a:avLst/>
          </a:prstGeom>
        </p:spPr>
      </p:pic>
    </p:spTree>
    <p:extLst>
      <p:ext uri="{BB962C8B-B14F-4D97-AF65-F5344CB8AC3E}">
        <p14:creationId xmlns:p14="http://schemas.microsoft.com/office/powerpoint/2010/main" val="962434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Lab #11: Demonstration Linux Kernel Boot Loader from micro SD Card</a:t>
            </a:r>
          </a:p>
        </p:txBody>
      </p:sp>
      <p:sp>
        <p:nvSpPr>
          <p:cNvPr id="4" name="Text Placeholder 3"/>
          <p:cNvSpPr>
            <a:spLocks noGrp="1"/>
          </p:cNvSpPr>
          <p:nvPr>
            <p:ph type="body" sz="quarter" idx="10"/>
          </p:nvPr>
        </p:nvSpPr>
        <p:spPr/>
        <p:txBody>
          <a:bodyPr/>
          <a:lstStyle/>
          <a:p>
            <a:r>
              <a:rPr lang="en-US" dirty="0"/>
              <a:t>Start Linux kernel</a:t>
            </a:r>
          </a:p>
          <a:p>
            <a:r>
              <a:rPr lang="en-US" dirty="0"/>
              <a:t>Flash LEDs</a:t>
            </a:r>
          </a:p>
        </p:txBody>
      </p:sp>
      <p:pic>
        <p:nvPicPr>
          <p:cNvPr id="2" name="Picture 1"/>
          <p:cNvPicPr>
            <a:picLocks noChangeAspect="1"/>
          </p:cNvPicPr>
          <p:nvPr/>
        </p:nvPicPr>
        <p:blipFill>
          <a:blip r:embed="rId3"/>
          <a:stretch>
            <a:fillRect/>
          </a:stretch>
        </p:blipFill>
        <p:spPr>
          <a:xfrm>
            <a:off x="381000" y="3429000"/>
            <a:ext cx="8458200" cy="3146287"/>
          </a:xfrm>
          <a:prstGeom prst="rect">
            <a:avLst/>
          </a:prstGeom>
        </p:spPr>
      </p:pic>
      <p:pic>
        <p:nvPicPr>
          <p:cNvPr id="3" name="Picture 2"/>
          <p:cNvPicPr>
            <a:picLocks noChangeAspect="1"/>
          </p:cNvPicPr>
          <p:nvPr/>
        </p:nvPicPr>
        <p:blipFill>
          <a:blip r:embed="rId4"/>
          <a:stretch>
            <a:fillRect/>
          </a:stretch>
        </p:blipFill>
        <p:spPr>
          <a:xfrm>
            <a:off x="3048000" y="996660"/>
            <a:ext cx="5749491" cy="2252681"/>
          </a:xfrm>
          <a:prstGeom prst="rect">
            <a:avLst/>
          </a:prstGeom>
        </p:spPr>
      </p:pic>
    </p:spTree>
    <p:extLst>
      <p:ext uri="{BB962C8B-B14F-4D97-AF65-F5344CB8AC3E}">
        <p14:creationId xmlns:p14="http://schemas.microsoft.com/office/powerpoint/2010/main" val="765136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#11: References and Resources</a:t>
            </a:r>
          </a:p>
        </p:txBody>
      </p:sp>
      <p:sp>
        <p:nvSpPr>
          <p:cNvPr id="5" name="Text Placeholder 4"/>
          <p:cNvSpPr>
            <a:spLocks noGrp="1"/>
          </p:cNvSpPr>
          <p:nvPr>
            <p:ph type="body" sz="quarter" idx="10"/>
          </p:nvPr>
        </p:nvSpPr>
        <p:spPr>
          <a:prstGeom prst="rect">
            <a:avLst/>
          </a:prstGeom>
        </p:spPr>
        <p:txBody>
          <a:bodyPr/>
          <a:lstStyle/>
          <a:p>
            <a:r>
              <a:rPr lang="en-GB" i="1" dirty="0"/>
              <a:t>“Guidelines on VirtualBox Ubuntu and Xilinx SDK rev4-13-2019”, by David Robinson and Jianjian Song</a:t>
            </a:r>
            <a:endParaRPr lang="en-US" i="1" dirty="0"/>
          </a:p>
          <a:p>
            <a:pPr lvl="1"/>
            <a:r>
              <a:rPr lang="en-US" i="1" dirty="0"/>
              <a:t>To install Oracle VirtualBox to start Ubuntu Linux</a:t>
            </a:r>
          </a:p>
          <a:p>
            <a:r>
              <a:rPr lang="en-GB" i="1" dirty="0"/>
              <a:t>Lab #11 Embedded Linux with Zybo handout</a:t>
            </a:r>
          </a:p>
          <a:p>
            <a:r>
              <a:rPr lang="en-GB" i="1" dirty="0"/>
              <a:t>“Embedded Linux® Hands-on Tutorial for the ZYBO™”, Revised July 17, 2014, Digilent Inc.</a:t>
            </a:r>
          </a:p>
          <a:p>
            <a:r>
              <a:rPr lang="en-GB" dirty="0"/>
              <a:t>Xilinx Vivado and SDK to create hardware design</a:t>
            </a:r>
          </a:p>
          <a:p>
            <a:r>
              <a:rPr lang="en-GB" dirty="0"/>
              <a:t>Xilinx Linux software development cross-compiler tool chain for ARM Cortex-A9</a:t>
            </a:r>
          </a:p>
          <a:p>
            <a:r>
              <a:rPr lang="en-GB" dirty="0"/>
              <a:t>Linux-Digilent-Dev.git and u-boot-Digilent-Dev.git archives, </a:t>
            </a:r>
            <a:r>
              <a:rPr lang="en-GB" dirty="0">
                <a:hlinkClick r:id="rId3"/>
              </a:rPr>
              <a:t>https://github.com/DigilentInc</a:t>
            </a:r>
            <a:r>
              <a:rPr lang="en-GB" dirty="0"/>
              <a:t>. </a:t>
            </a:r>
            <a:endParaRPr lang="en-US" dirty="0"/>
          </a:p>
          <a:p>
            <a:r>
              <a:rPr lang="en-GB" dirty="0"/>
              <a:t>RAM Disk source code. arm_ramdisk.image.gz in Build and Modify a Rootfs, </a:t>
            </a:r>
            <a:r>
              <a:rPr lang="en-GB" dirty="0">
                <a:hlinkClick r:id="rId4"/>
              </a:rPr>
              <a:t>http://www.wiki.xilinx.com</a:t>
            </a:r>
            <a:r>
              <a:rPr lang="en-GB" dirty="0"/>
              <a:t>. </a:t>
            </a:r>
          </a:p>
          <a:p>
            <a:r>
              <a:rPr lang="en-GB" dirty="0"/>
              <a:t>myled.c driver code and led_blink.c application code from Digilent.</a:t>
            </a:r>
            <a:endParaRPr lang="en-US" dirty="0"/>
          </a:p>
          <a:p>
            <a:endParaRPr lang="en-US" dirty="0"/>
          </a:p>
        </p:txBody>
      </p:sp>
    </p:spTree>
    <p:extLst>
      <p:ext uri="{BB962C8B-B14F-4D97-AF65-F5344CB8AC3E}">
        <p14:creationId xmlns:p14="http://schemas.microsoft.com/office/powerpoint/2010/main" val="1971874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 LED IP to Zybo Base System Design</a:t>
            </a:r>
          </a:p>
        </p:txBody>
      </p:sp>
      <p:sp>
        <p:nvSpPr>
          <p:cNvPr id="5" name="Text Placeholder 4"/>
          <p:cNvSpPr>
            <a:spLocks noGrp="1"/>
          </p:cNvSpPr>
          <p:nvPr>
            <p:ph type="body" sz="quarter" idx="10"/>
          </p:nvPr>
        </p:nvSpPr>
        <p:spPr/>
        <p:txBody>
          <a:bodyPr/>
          <a:lstStyle/>
          <a:p>
            <a:r>
              <a:rPr lang="en-US" dirty="0"/>
              <a:t>Notice Unmapped and Mapped devices</a:t>
            </a:r>
          </a:p>
          <a:p>
            <a:r>
              <a:rPr lang="en-US" dirty="0"/>
              <a:t>LED IP address is mapped to processing system7_0/Data as address 0x43C30000</a:t>
            </a:r>
          </a:p>
          <a:p>
            <a:r>
              <a:rPr lang="en-US" dirty="0"/>
              <a:t>This is the address ARM knows and accesses the LED IP</a:t>
            </a:r>
          </a:p>
          <a:p>
            <a:endParaRPr lang="en-US" dirty="0"/>
          </a:p>
          <a:p>
            <a:endParaRPr lang="en-US" dirty="0"/>
          </a:p>
        </p:txBody>
      </p:sp>
      <p:pic>
        <p:nvPicPr>
          <p:cNvPr id="2" name="Picture 1"/>
          <p:cNvPicPr>
            <a:picLocks noChangeAspect="1"/>
          </p:cNvPicPr>
          <p:nvPr/>
        </p:nvPicPr>
        <p:blipFill>
          <a:blip r:embed="rId3"/>
          <a:stretch>
            <a:fillRect/>
          </a:stretch>
        </p:blipFill>
        <p:spPr>
          <a:xfrm>
            <a:off x="304936" y="4461748"/>
            <a:ext cx="8572500" cy="2181225"/>
          </a:xfrm>
          <a:prstGeom prst="rect">
            <a:avLst/>
          </a:prstGeom>
        </p:spPr>
      </p:pic>
      <p:pic>
        <p:nvPicPr>
          <p:cNvPr id="6" name="Picture 5"/>
          <p:cNvPicPr>
            <a:picLocks noChangeAspect="1"/>
          </p:cNvPicPr>
          <p:nvPr/>
        </p:nvPicPr>
        <p:blipFill>
          <a:blip r:embed="rId4"/>
          <a:stretch>
            <a:fillRect/>
          </a:stretch>
        </p:blipFill>
        <p:spPr>
          <a:xfrm>
            <a:off x="304936" y="2041225"/>
            <a:ext cx="8429625" cy="2181225"/>
          </a:xfrm>
          <a:prstGeom prst="rect">
            <a:avLst/>
          </a:prstGeom>
        </p:spPr>
      </p:pic>
    </p:spTree>
    <p:extLst>
      <p:ext uri="{BB962C8B-B14F-4D97-AF65-F5344CB8AC3E}">
        <p14:creationId xmlns:p14="http://schemas.microsoft.com/office/powerpoint/2010/main" val="3502469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Install and Enable Vivado 2014.4 Cross-Compile Tool Chain</a:t>
            </a:r>
          </a:p>
        </p:txBody>
      </p:sp>
      <p:sp>
        <p:nvSpPr>
          <p:cNvPr id="2" name="Text Placeholder 1"/>
          <p:cNvSpPr>
            <a:spLocks noGrp="1"/>
          </p:cNvSpPr>
          <p:nvPr>
            <p:ph type="body" sz="quarter" idx="10"/>
          </p:nvPr>
        </p:nvSpPr>
        <p:spPr/>
        <p:txBody>
          <a:bodyPr/>
          <a:lstStyle/>
          <a:p>
            <a:r>
              <a:rPr lang="en-US" dirty="0"/>
              <a:t>These tools are zipped into a file Xilinx.zip, available from Moodle</a:t>
            </a:r>
          </a:p>
          <a:p>
            <a:r>
              <a:rPr lang="en-US" dirty="0"/>
              <a:t>The tools need to be unzipped and copied to /opt/Xilinx/SDK/2014.4</a:t>
            </a:r>
          </a:p>
          <a:p>
            <a:endParaRPr lang="en-US" dirty="0"/>
          </a:p>
          <a:p>
            <a:endParaRPr lang="en-US" dirty="0"/>
          </a:p>
          <a:p>
            <a:endParaRPr lang="en-US" dirty="0"/>
          </a:p>
          <a:p>
            <a:endParaRPr lang="en-US" dirty="0"/>
          </a:p>
          <a:p>
            <a:endParaRPr lang="en-US" dirty="0"/>
          </a:p>
          <a:p>
            <a:endParaRPr lang="en-US" dirty="0"/>
          </a:p>
          <a:p>
            <a:endParaRPr lang="en-US" dirty="0"/>
          </a:p>
          <a:p>
            <a:r>
              <a:rPr lang="en-US" dirty="0"/>
              <a:t>source /opt/Xilinx/Vivado/2014.4/.settings64.sh to enable these tools</a:t>
            </a:r>
          </a:p>
        </p:txBody>
      </p:sp>
      <p:pic>
        <p:nvPicPr>
          <p:cNvPr id="3" name="Picture 2"/>
          <p:cNvPicPr>
            <a:picLocks noChangeAspect="1"/>
          </p:cNvPicPr>
          <p:nvPr/>
        </p:nvPicPr>
        <p:blipFill>
          <a:blip r:embed="rId3"/>
          <a:stretch>
            <a:fillRect/>
          </a:stretch>
        </p:blipFill>
        <p:spPr>
          <a:xfrm>
            <a:off x="998814" y="1673227"/>
            <a:ext cx="7041869" cy="1969682"/>
          </a:xfrm>
          <a:prstGeom prst="rect">
            <a:avLst/>
          </a:prstGeom>
        </p:spPr>
      </p:pic>
      <p:pic>
        <p:nvPicPr>
          <p:cNvPr id="6" name="Picture 5"/>
          <p:cNvPicPr>
            <a:picLocks noChangeAspect="1"/>
          </p:cNvPicPr>
          <p:nvPr/>
        </p:nvPicPr>
        <p:blipFill>
          <a:blip r:embed="rId4"/>
          <a:stretch>
            <a:fillRect/>
          </a:stretch>
        </p:blipFill>
        <p:spPr>
          <a:xfrm>
            <a:off x="1295400" y="4572000"/>
            <a:ext cx="6972300" cy="1552575"/>
          </a:xfrm>
          <a:prstGeom prst="rect">
            <a:avLst/>
          </a:prstGeom>
        </p:spPr>
      </p:pic>
    </p:spTree>
    <p:extLst>
      <p:ext uri="{BB962C8B-B14F-4D97-AF65-F5344CB8AC3E}">
        <p14:creationId xmlns:p14="http://schemas.microsoft.com/office/powerpoint/2010/main" val="65657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Install Oracle VirtualBox and Ubuntu Linux Virtual Machine</a:t>
            </a:r>
          </a:p>
        </p:txBody>
      </p:sp>
      <p:sp>
        <p:nvSpPr>
          <p:cNvPr id="2" name="Text Placeholder 1"/>
          <p:cNvSpPr>
            <a:spLocks noGrp="1"/>
          </p:cNvSpPr>
          <p:nvPr>
            <p:ph type="body" sz="quarter" idx="10"/>
          </p:nvPr>
        </p:nvSpPr>
        <p:spPr/>
        <p:txBody>
          <a:bodyPr/>
          <a:lstStyle/>
          <a:p>
            <a:r>
              <a:rPr lang="en-US" dirty="0"/>
              <a:t>Follow “Guidelines on VM VirtualBox and Ubuntu Linux with Xilinx SDK”</a:t>
            </a:r>
          </a:p>
          <a:p>
            <a:r>
              <a:rPr lang="en-US" dirty="0"/>
              <a:t>Install Oracle VirtualBox from </a:t>
            </a:r>
            <a:r>
              <a:rPr lang="en-US" dirty="0">
                <a:hlinkClick r:id="rId3"/>
              </a:rPr>
              <a:t>https://www.virtualbox.org/</a:t>
            </a:r>
            <a:r>
              <a:rPr lang="en-US" dirty="0"/>
              <a:t>.</a:t>
            </a:r>
          </a:p>
          <a:p>
            <a:pPr marL="0" indent="0">
              <a:buNone/>
            </a:pPr>
            <a:endParaRPr lang="en-US" dirty="0"/>
          </a:p>
          <a:p>
            <a:endParaRPr lang="en-US" dirty="0"/>
          </a:p>
          <a:p>
            <a:endParaRPr lang="en-US" dirty="0"/>
          </a:p>
          <a:p>
            <a:endParaRPr lang="en-US" dirty="0"/>
          </a:p>
          <a:p>
            <a:endParaRPr lang="en-US" dirty="0"/>
          </a:p>
          <a:p>
            <a:endParaRPr lang="en-US" dirty="0"/>
          </a:p>
          <a:p>
            <a:r>
              <a:rPr lang="en-US" dirty="0"/>
              <a:t>Download an Ubuntu ISO. (</a:t>
            </a:r>
            <a:r>
              <a:rPr lang="en-US" u="sng" dirty="0">
                <a:hlinkClick r:id="rId4"/>
              </a:rPr>
              <a:t>https://www.ubuntu.com/download/desktop</a:t>
            </a:r>
            <a:r>
              <a:rPr lang="en-US" dirty="0"/>
              <a:t>)</a:t>
            </a:r>
          </a:p>
          <a:p>
            <a:endParaRPr lang="en-US" dirty="0"/>
          </a:p>
        </p:txBody>
      </p:sp>
      <p:pic>
        <p:nvPicPr>
          <p:cNvPr id="5" name="Picture 4"/>
          <p:cNvPicPr>
            <a:picLocks noChangeAspect="1"/>
          </p:cNvPicPr>
          <p:nvPr/>
        </p:nvPicPr>
        <p:blipFill>
          <a:blip r:embed="rId5"/>
          <a:stretch>
            <a:fillRect/>
          </a:stretch>
        </p:blipFill>
        <p:spPr>
          <a:xfrm>
            <a:off x="4515738" y="1676400"/>
            <a:ext cx="4267200" cy="2419271"/>
          </a:xfrm>
          <a:prstGeom prst="rect">
            <a:avLst/>
          </a:prstGeom>
        </p:spPr>
      </p:pic>
      <p:pic>
        <p:nvPicPr>
          <p:cNvPr id="7" name="Picture 6"/>
          <p:cNvPicPr>
            <a:picLocks noChangeAspect="1"/>
          </p:cNvPicPr>
          <p:nvPr/>
        </p:nvPicPr>
        <p:blipFill>
          <a:blip r:embed="rId6"/>
          <a:stretch>
            <a:fillRect/>
          </a:stretch>
        </p:blipFill>
        <p:spPr>
          <a:xfrm>
            <a:off x="2118508" y="4648200"/>
            <a:ext cx="6755067" cy="2094644"/>
          </a:xfrm>
          <a:prstGeom prst="rect">
            <a:avLst/>
          </a:prstGeom>
        </p:spPr>
      </p:pic>
    </p:spTree>
    <p:extLst>
      <p:ext uri="{BB962C8B-B14F-4D97-AF65-F5344CB8AC3E}">
        <p14:creationId xmlns:p14="http://schemas.microsoft.com/office/powerpoint/2010/main" val="1311832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tabLst>
                <a:tab pos="3830638" algn="l"/>
              </a:tabLst>
            </a:pPr>
            <a:r>
              <a:rPr lang="en-US" dirty="0"/>
              <a:t>Ubuntu Linux Virtual Machine under Oracle VirtualBox </a:t>
            </a:r>
          </a:p>
        </p:txBody>
      </p:sp>
      <p:pic>
        <p:nvPicPr>
          <p:cNvPr id="9" name="Picture 8"/>
          <p:cNvPicPr/>
          <p:nvPr/>
        </p:nvPicPr>
        <p:blipFill>
          <a:blip r:embed="rId3"/>
          <a:stretch>
            <a:fillRect/>
          </a:stretch>
        </p:blipFill>
        <p:spPr>
          <a:xfrm>
            <a:off x="685800" y="990600"/>
            <a:ext cx="7772399" cy="4800599"/>
          </a:xfrm>
          <a:prstGeom prst="rect">
            <a:avLst/>
          </a:prstGeom>
        </p:spPr>
      </p:pic>
    </p:spTree>
    <p:extLst>
      <p:ext uri="{BB962C8B-B14F-4D97-AF65-F5344CB8AC3E}">
        <p14:creationId xmlns:p14="http://schemas.microsoft.com/office/powerpoint/2010/main" val="3825787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 a u-boot under Linux: u-boot.elf</a:t>
            </a:r>
          </a:p>
        </p:txBody>
      </p:sp>
      <p:sp>
        <p:nvSpPr>
          <p:cNvPr id="3" name="Text Placeholder 2"/>
          <p:cNvSpPr>
            <a:spLocks noGrp="1"/>
          </p:cNvSpPr>
          <p:nvPr>
            <p:ph type="body" sz="quarter" idx="10"/>
          </p:nvPr>
        </p:nvSpPr>
        <p:spPr>
          <a:prstGeom prst="rect">
            <a:avLst/>
          </a:prstGeom>
        </p:spPr>
        <p:txBody>
          <a:bodyPr/>
          <a:lstStyle/>
          <a:p>
            <a:r>
              <a:rPr lang="en-US" sz="1800" dirty="0"/>
              <a:t>To install git to download source files</a:t>
            </a:r>
          </a:p>
          <a:p>
            <a:pPr lvl="1"/>
            <a:r>
              <a:rPr lang="en-US" sz="1400" dirty="0"/>
              <a:t>bash&gt;sudo apt-get install git </a:t>
            </a:r>
          </a:p>
          <a:p>
            <a:r>
              <a:rPr lang="en-US" sz="1800" dirty="0"/>
              <a:t>Downloading the source tree for U-Boot</a:t>
            </a:r>
          </a:p>
          <a:p>
            <a:pPr lvl="1"/>
            <a:r>
              <a:rPr lang="en-US" sz="1600" dirty="0"/>
              <a:t>Clone source code for U-Boot from the Digilent Git repository</a:t>
            </a:r>
          </a:p>
          <a:p>
            <a:r>
              <a:rPr lang="en-US" sz="1800" dirty="0"/>
              <a:t>Compiling u-boot for the target device</a:t>
            </a:r>
          </a:p>
          <a:p>
            <a:r>
              <a:rPr lang="en-US" sz="1800" dirty="0"/>
              <a:t>Add surfix .elf to the compiled ELF (Executable and Linkable File) u-boot to name it u-boot.elf.</a:t>
            </a:r>
          </a:p>
          <a:p>
            <a:endParaRPr lang="en-US" sz="1800" dirty="0"/>
          </a:p>
          <a:p>
            <a:endParaRPr lang="en-US" sz="1800" dirty="0"/>
          </a:p>
        </p:txBody>
      </p:sp>
      <p:pic>
        <p:nvPicPr>
          <p:cNvPr id="5" name="Picture 4"/>
          <p:cNvPicPr>
            <a:picLocks noChangeAspect="1"/>
          </p:cNvPicPr>
          <p:nvPr/>
        </p:nvPicPr>
        <p:blipFill>
          <a:blip r:embed="rId3"/>
          <a:stretch>
            <a:fillRect/>
          </a:stretch>
        </p:blipFill>
        <p:spPr>
          <a:xfrm>
            <a:off x="271599" y="3200400"/>
            <a:ext cx="8591550" cy="2257425"/>
          </a:xfrm>
          <a:prstGeom prst="rect">
            <a:avLst/>
          </a:prstGeom>
        </p:spPr>
      </p:pic>
    </p:spTree>
    <p:extLst>
      <p:ext uri="{BB962C8B-B14F-4D97-AF65-F5344CB8AC3E}">
        <p14:creationId xmlns:p14="http://schemas.microsoft.com/office/powerpoint/2010/main" val="4240596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Transfer between VM VirtualBox and Windows</a:t>
            </a:r>
          </a:p>
        </p:txBody>
      </p:sp>
      <p:sp>
        <p:nvSpPr>
          <p:cNvPr id="3" name="Text Placeholder 2"/>
          <p:cNvSpPr>
            <a:spLocks noGrp="1"/>
          </p:cNvSpPr>
          <p:nvPr>
            <p:ph type="body" sz="quarter" idx="10"/>
          </p:nvPr>
        </p:nvSpPr>
        <p:spPr/>
        <p:txBody>
          <a:bodyPr/>
          <a:lstStyle/>
          <a:p>
            <a:r>
              <a:rPr lang="en-US" dirty="0"/>
              <a:t>Open a flash drive in VirtualBox: Devices-&gt;USB-&gt;Flash</a:t>
            </a:r>
          </a:p>
          <a:p>
            <a:r>
              <a:rPr lang="en-US" dirty="0"/>
              <a:t>Drag a file between a folder in VirtualBox to a folder on Flash Drive</a:t>
            </a:r>
          </a:p>
        </p:txBody>
      </p:sp>
      <p:pic>
        <p:nvPicPr>
          <p:cNvPr id="4" name="Picture 3"/>
          <p:cNvPicPr>
            <a:picLocks noChangeAspect="1"/>
          </p:cNvPicPr>
          <p:nvPr/>
        </p:nvPicPr>
        <p:blipFill>
          <a:blip r:embed="rId3"/>
          <a:stretch>
            <a:fillRect/>
          </a:stretch>
        </p:blipFill>
        <p:spPr>
          <a:xfrm>
            <a:off x="752611" y="1447800"/>
            <a:ext cx="7534275" cy="4826847"/>
          </a:xfrm>
          <a:prstGeom prst="rect">
            <a:avLst/>
          </a:prstGeom>
        </p:spPr>
      </p:pic>
    </p:spTree>
    <p:extLst>
      <p:ext uri="{BB962C8B-B14F-4D97-AF65-F5344CB8AC3E}">
        <p14:creationId xmlns:p14="http://schemas.microsoft.com/office/powerpoint/2010/main" val="2586565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BOOT.BIN with the new u-boot.elf</a:t>
            </a:r>
          </a:p>
        </p:txBody>
      </p:sp>
      <p:sp>
        <p:nvSpPr>
          <p:cNvPr id="3" name="Text Placeholder 2"/>
          <p:cNvSpPr>
            <a:spLocks noGrp="1"/>
          </p:cNvSpPr>
          <p:nvPr>
            <p:ph type="body" sz="quarter" idx="10"/>
          </p:nvPr>
        </p:nvSpPr>
        <p:spPr/>
        <p:txBody>
          <a:bodyPr/>
          <a:lstStyle/>
          <a:p>
            <a:r>
              <a:rPr lang="en-US" dirty="0"/>
              <a:t> Once u-boot.elf file is generated, it needs to be wrapped into a boot.bin file.</a:t>
            </a:r>
          </a:p>
          <a:p>
            <a:r>
              <a:rPr lang="en-US" dirty="0"/>
              <a:t>Boot.bin contains three files: FSBL.elf, system_wrapper.bit, u-boot.elf</a:t>
            </a:r>
          </a:p>
        </p:txBody>
      </p:sp>
      <p:pic>
        <p:nvPicPr>
          <p:cNvPr id="5" name="Picture 4"/>
          <p:cNvPicPr/>
          <p:nvPr/>
        </p:nvPicPr>
        <p:blipFill>
          <a:blip r:embed="rId3"/>
          <a:stretch>
            <a:fillRect/>
          </a:stretch>
        </p:blipFill>
        <p:spPr>
          <a:xfrm>
            <a:off x="1447800" y="1828800"/>
            <a:ext cx="7262949" cy="4800600"/>
          </a:xfrm>
          <a:prstGeom prst="rect">
            <a:avLst/>
          </a:prstGeom>
        </p:spPr>
      </p:pic>
    </p:spTree>
    <p:extLst>
      <p:ext uri="{BB962C8B-B14F-4D97-AF65-F5344CB8AC3E}">
        <p14:creationId xmlns:p14="http://schemas.microsoft.com/office/powerpoint/2010/main" val="2576235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Kernel and File System Configuration </a:t>
            </a:r>
          </a:p>
        </p:txBody>
      </p:sp>
      <p:sp>
        <p:nvSpPr>
          <p:cNvPr id="3" name="Text Placeholder 2"/>
          <p:cNvSpPr>
            <a:spLocks noGrp="1"/>
          </p:cNvSpPr>
          <p:nvPr>
            <p:ph type="body" sz="quarter" idx="10"/>
          </p:nvPr>
        </p:nvSpPr>
        <p:spPr/>
        <p:txBody>
          <a:bodyPr/>
          <a:lstStyle/>
          <a:p>
            <a:r>
              <a:rPr lang="en-US" dirty="0"/>
              <a:t>Get git clone from </a:t>
            </a:r>
            <a:r>
              <a:rPr lang="en-US" dirty="0">
                <a:hlinkClick r:id="rId3"/>
              </a:rPr>
              <a:t>https://github.com/DigilentInc/Linux-Digilent-Dev.git</a:t>
            </a:r>
            <a:endParaRPr lang="en-US" dirty="0"/>
          </a:p>
          <a:p>
            <a:r>
              <a:rPr lang="en-US" dirty="0"/>
              <a:t>Add tools path</a:t>
            </a:r>
          </a:p>
          <a:p>
            <a:pPr lvl="1"/>
            <a:r>
              <a:rPr lang="en-US" dirty="0"/>
              <a:t>$ PATH=$PATH:~/u-boot-Digilent-Dev/tools</a:t>
            </a:r>
          </a:p>
          <a:p>
            <a:r>
              <a:rPr lang="en-US" dirty="0"/>
              <a:t>Install u-boot-tools to run mkimage</a:t>
            </a:r>
          </a:p>
          <a:p>
            <a:pPr lvl="1"/>
            <a:r>
              <a:rPr lang="en-US" dirty="0"/>
              <a:t>$ sudo apt install u-boot-tools</a:t>
            </a:r>
          </a:p>
          <a:p>
            <a:r>
              <a:rPr lang="en-US" dirty="0"/>
              <a:t>Use Default Kernel Configuration for Zybo</a:t>
            </a:r>
          </a:p>
          <a:p>
            <a:pPr lvl="1"/>
            <a:r>
              <a:rPr lang="en-US" dirty="0"/>
              <a:t>$ make ARCH=arm CROSS_COMPILE=arm-Xilinx-linux-gnueabi- Xilinx_zynq_defconfig</a:t>
            </a:r>
          </a:p>
          <a:p>
            <a:r>
              <a:rPr lang="en-US" dirty="0"/>
              <a:t>Compile Kernel object files first</a:t>
            </a:r>
          </a:p>
          <a:p>
            <a:pPr lvl="1"/>
            <a:r>
              <a:rPr lang="en-US" dirty="0"/>
              <a:t>$ make ARCH=arm CROSS_COMPILE=arm-Xilinx-linux-gnueabi-</a:t>
            </a:r>
          </a:p>
          <a:p>
            <a:r>
              <a:rPr lang="en-US" dirty="0"/>
              <a:t>Run scripts</a:t>
            </a:r>
          </a:p>
          <a:p>
            <a:pPr lvl="1"/>
            <a:r>
              <a:rPr lang="en-US" dirty="0"/>
              <a:t>$ make ARCH=arm CROSS_COMPILE=arm-Xilinx-linux-gnueabi-scripts/kconfig/config</a:t>
            </a:r>
          </a:p>
          <a:p>
            <a:r>
              <a:rPr lang="en-US" dirty="0"/>
              <a:t>Generate uImage file</a:t>
            </a:r>
          </a:p>
          <a:p>
            <a:pPr lvl="1"/>
            <a:r>
              <a:rPr lang="en-US" dirty="0"/>
              <a:t>$ make ARCH=arm CROSS_COMPILE=arm-Xilinx-linux-gnueabi- UIMAGE_LOADADDR=0X8000 uImage</a:t>
            </a:r>
          </a:p>
          <a:p>
            <a:pPr lvl="1"/>
            <a:endParaRPr lang="en-US" dirty="0"/>
          </a:p>
        </p:txBody>
      </p:sp>
      <p:sp>
        <p:nvSpPr>
          <p:cNvPr id="4" name="TextBox 3"/>
          <p:cNvSpPr txBox="1"/>
          <p:nvPr/>
        </p:nvSpPr>
        <p:spPr>
          <a:xfrm>
            <a:off x="4191000" y="6178236"/>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2344228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 Sequence (from Zybo Reference Manual V6)</a:t>
            </a:r>
          </a:p>
        </p:txBody>
      </p:sp>
      <p:sp>
        <p:nvSpPr>
          <p:cNvPr id="9" name="Text Placeholder 8"/>
          <p:cNvSpPr>
            <a:spLocks noGrp="1"/>
          </p:cNvSpPr>
          <p:nvPr>
            <p:ph type="body" sz="quarter" idx="10"/>
          </p:nvPr>
        </p:nvSpPr>
        <p:spPr/>
        <p:txBody>
          <a:bodyPr/>
          <a:lstStyle/>
          <a:p>
            <a:r>
              <a:rPr lang="en-US" b="1" dirty="0"/>
              <a:t>Stage 0 – from read-only BootROM </a:t>
            </a:r>
            <a:endParaRPr lang="en-US" dirty="0"/>
          </a:p>
          <a:p>
            <a:pPr lvl="1"/>
            <a:r>
              <a:rPr lang="en-US" dirty="0"/>
              <a:t>After the ZYBO is powered on or the Zynq is reset (in software or by pressing PS-SRST)</a:t>
            </a:r>
          </a:p>
          <a:p>
            <a:pPr lvl="1"/>
            <a:r>
              <a:rPr lang="en-US" dirty="0"/>
              <a:t>one of the processors (CPU0) begins executing an internal piece of read-only code called the BootROM. </a:t>
            </a:r>
          </a:p>
          <a:p>
            <a:pPr lvl="1"/>
            <a:r>
              <a:rPr lang="en-US" dirty="0"/>
              <a:t>If and only if the Zynq was just powered on, the BootROM will first latch the state of the mode pins into the mode register (the mode pins are attached to JP5 on the ZYBO). </a:t>
            </a:r>
          </a:p>
          <a:p>
            <a:pPr lvl="1"/>
            <a:r>
              <a:rPr lang="en-US" dirty="0"/>
              <a:t>If the BootROM is being executed due to a reset event, then the mode pins are not latched, and the previous state of the mode register is used.</a:t>
            </a:r>
          </a:p>
          <a:p>
            <a:pPr lvl="1"/>
            <a:r>
              <a:rPr lang="en-US" dirty="0"/>
              <a:t>Next, the BootROM copies an FSBL (First Stage Boot Loader) from the form of non-volatile memory specified by the mode register to the 256 KB of internal RAM within the APU (called On-Chip Memory, or OCM). </a:t>
            </a:r>
          </a:p>
          <a:p>
            <a:pPr lvl="1"/>
            <a:r>
              <a:rPr lang="en-US" dirty="0"/>
              <a:t>The FSBL must be wrapped up in a Zynq Boot Image in order for the BootROM to properly copy it. </a:t>
            </a:r>
          </a:p>
          <a:p>
            <a:pPr lvl="1"/>
            <a:r>
              <a:rPr lang="en-US" dirty="0"/>
              <a:t>The last thing the BootROM does is hand off execution to the FSBL in OCM (On-Chip Memory).</a:t>
            </a:r>
          </a:p>
        </p:txBody>
      </p:sp>
      <p:sp>
        <p:nvSpPr>
          <p:cNvPr id="4" name="TextBox 3"/>
          <p:cNvSpPr txBox="1"/>
          <p:nvPr/>
        </p:nvSpPr>
        <p:spPr>
          <a:xfrm>
            <a:off x="4351138" y="6019800"/>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2873313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152400" y="142027"/>
            <a:ext cx="6629400" cy="2027978"/>
          </a:xfrm>
          <a:prstGeom prst="rect">
            <a:avLst/>
          </a:prstGeom>
        </p:spPr>
      </p:pic>
      <p:pic>
        <p:nvPicPr>
          <p:cNvPr id="7" name="Picture 6"/>
          <p:cNvPicPr/>
          <p:nvPr/>
        </p:nvPicPr>
        <p:blipFill>
          <a:blip r:embed="rId4"/>
          <a:stretch>
            <a:fillRect/>
          </a:stretch>
        </p:blipFill>
        <p:spPr>
          <a:xfrm>
            <a:off x="1371600" y="2472583"/>
            <a:ext cx="7086600" cy="1032617"/>
          </a:xfrm>
          <a:prstGeom prst="rect">
            <a:avLst/>
          </a:prstGeom>
        </p:spPr>
      </p:pic>
      <p:pic>
        <p:nvPicPr>
          <p:cNvPr id="9" name="Picture 8"/>
          <p:cNvPicPr/>
          <p:nvPr/>
        </p:nvPicPr>
        <p:blipFill>
          <a:blip r:embed="rId5"/>
          <a:stretch>
            <a:fillRect/>
          </a:stretch>
        </p:blipFill>
        <p:spPr>
          <a:xfrm>
            <a:off x="304800" y="3962400"/>
            <a:ext cx="6477000" cy="863600"/>
          </a:xfrm>
          <a:prstGeom prst="rect">
            <a:avLst/>
          </a:prstGeom>
        </p:spPr>
      </p:pic>
      <p:pic>
        <p:nvPicPr>
          <p:cNvPr id="10" name="Picture 9"/>
          <p:cNvPicPr/>
          <p:nvPr/>
        </p:nvPicPr>
        <p:blipFill>
          <a:blip r:embed="rId6"/>
          <a:stretch>
            <a:fillRect/>
          </a:stretch>
        </p:blipFill>
        <p:spPr>
          <a:xfrm>
            <a:off x="2057400" y="5029200"/>
            <a:ext cx="6934200" cy="1219200"/>
          </a:xfrm>
          <a:prstGeom prst="rect">
            <a:avLst/>
          </a:prstGeom>
        </p:spPr>
      </p:pic>
    </p:spTree>
    <p:extLst>
      <p:ext uri="{BB962C8B-B14F-4D97-AF65-F5344CB8AC3E}">
        <p14:creationId xmlns:p14="http://schemas.microsoft.com/office/powerpoint/2010/main" val="2790788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RAM disk</a:t>
            </a:r>
          </a:p>
        </p:txBody>
      </p:sp>
      <p:sp>
        <p:nvSpPr>
          <p:cNvPr id="3" name="Text Placeholder 2"/>
          <p:cNvSpPr>
            <a:spLocks noGrp="1"/>
          </p:cNvSpPr>
          <p:nvPr>
            <p:ph type="body" sz="quarter" idx="10"/>
          </p:nvPr>
        </p:nvSpPr>
        <p:spPr/>
        <p:txBody>
          <a:bodyPr/>
          <a:lstStyle/>
          <a:p>
            <a:r>
              <a:rPr lang="en-US" dirty="0"/>
              <a:t>Get ram disk source file from www.wiki.xilinx.com</a:t>
            </a:r>
          </a:p>
        </p:txBody>
      </p:sp>
      <p:pic>
        <p:nvPicPr>
          <p:cNvPr id="4" name="Picture 3"/>
          <p:cNvPicPr/>
          <p:nvPr/>
        </p:nvPicPr>
        <p:blipFill>
          <a:blip r:embed="rId3"/>
          <a:stretch>
            <a:fillRect/>
          </a:stretch>
        </p:blipFill>
        <p:spPr>
          <a:xfrm>
            <a:off x="700390" y="1143000"/>
            <a:ext cx="5548009" cy="3429000"/>
          </a:xfrm>
          <a:prstGeom prst="rect">
            <a:avLst/>
          </a:prstGeom>
        </p:spPr>
      </p:pic>
      <p:pic>
        <p:nvPicPr>
          <p:cNvPr id="6" name="Picture 5"/>
          <p:cNvPicPr/>
          <p:nvPr/>
        </p:nvPicPr>
        <p:blipFill>
          <a:blip r:embed="rId4"/>
          <a:stretch>
            <a:fillRect/>
          </a:stretch>
        </p:blipFill>
        <p:spPr>
          <a:xfrm>
            <a:off x="1365069" y="4924150"/>
            <a:ext cx="7498080" cy="1857650"/>
          </a:xfrm>
          <a:prstGeom prst="rect">
            <a:avLst/>
          </a:prstGeom>
        </p:spPr>
      </p:pic>
    </p:spTree>
    <p:extLst>
      <p:ext uri="{BB962C8B-B14F-4D97-AF65-F5344CB8AC3E}">
        <p14:creationId xmlns:p14="http://schemas.microsoft.com/office/powerpoint/2010/main" val="3821993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device tree blob and device driver from myled.c</a:t>
            </a:r>
          </a:p>
        </p:txBody>
      </p:sp>
      <p:pic>
        <p:nvPicPr>
          <p:cNvPr id="5" name="Picture 4"/>
          <p:cNvPicPr>
            <a:picLocks noChangeAspect="1"/>
          </p:cNvPicPr>
          <p:nvPr/>
        </p:nvPicPr>
        <p:blipFill>
          <a:blip r:embed="rId3"/>
          <a:stretch>
            <a:fillRect/>
          </a:stretch>
        </p:blipFill>
        <p:spPr>
          <a:xfrm>
            <a:off x="2895600" y="3048000"/>
            <a:ext cx="6072188" cy="3596795"/>
          </a:xfrm>
          <a:prstGeom prst="rect">
            <a:avLst/>
          </a:prstGeom>
        </p:spPr>
      </p:pic>
      <p:pic>
        <p:nvPicPr>
          <p:cNvPr id="4" name="Picture 3"/>
          <p:cNvPicPr/>
          <p:nvPr/>
        </p:nvPicPr>
        <p:blipFill>
          <a:blip r:embed="rId4"/>
          <a:stretch>
            <a:fillRect/>
          </a:stretch>
        </p:blipFill>
        <p:spPr>
          <a:xfrm>
            <a:off x="228600" y="719454"/>
            <a:ext cx="7924800" cy="2099946"/>
          </a:xfrm>
          <a:prstGeom prst="rect">
            <a:avLst/>
          </a:prstGeom>
        </p:spPr>
      </p:pic>
    </p:spTree>
    <p:extLst>
      <p:ext uri="{BB962C8B-B14F-4D97-AF65-F5344CB8AC3E}">
        <p14:creationId xmlns:p14="http://schemas.microsoft.com/office/powerpoint/2010/main" val="4182054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led blink executable from led_blink.c</a:t>
            </a:r>
          </a:p>
        </p:txBody>
      </p:sp>
      <p:pic>
        <p:nvPicPr>
          <p:cNvPr id="4" name="Picture 3"/>
          <p:cNvPicPr/>
          <p:nvPr/>
        </p:nvPicPr>
        <p:blipFill>
          <a:blip r:embed="rId3"/>
          <a:stretch>
            <a:fillRect/>
          </a:stretch>
        </p:blipFill>
        <p:spPr>
          <a:xfrm>
            <a:off x="381000" y="609600"/>
            <a:ext cx="4724400" cy="2362200"/>
          </a:xfrm>
          <a:prstGeom prst="rect">
            <a:avLst/>
          </a:prstGeom>
        </p:spPr>
      </p:pic>
      <p:pic>
        <p:nvPicPr>
          <p:cNvPr id="6" name="Picture 5"/>
          <p:cNvPicPr/>
          <p:nvPr/>
        </p:nvPicPr>
        <p:blipFill>
          <a:blip r:embed="rId4"/>
          <a:stretch>
            <a:fillRect/>
          </a:stretch>
        </p:blipFill>
        <p:spPr>
          <a:xfrm>
            <a:off x="2057400" y="3276600"/>
            <a:ext cx="6858000" cy="3124200"/>
          </a:xfrm>
          <a:prstGeom prst="rect">
            <a:avLst/>
          </a:prstGeom>
        </p:spPr>
      </p:pic>
    </p:spTree>
    <p:extLst>
      <p:ext uri="{BB962C8B-B14F-4D97-AF65-F5344CB8AC3E}">
        <p14:creationId xmlns:p14="http://schemas.microsoft.com/office/powerpoint/2010/main" val="139954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Lab #11: Demonstration Linux Kernel Boot Loader from micro SD Card</a:t>
            </a:r>
          </a:p>
        </p:txBody>
      </p:sp>
      <p:sp>
        <p:nvSpPr>
          <p:cNvPr id="4" name="Text Placeholder 3"/>
          <p:cNvSpPr>
            <a:spLocks noGrp="1"/>
          </p:cNvSpPr>
          <p:nvPr>
            <p:ph type="body" sz="quarter" idx="10"/>
          </p:nvPr>
        </p:nvSpPr>
        <p:spPr/>
        <p:txBody>
          <a:bodyPr/>
          <a:lstStyle/>
          <a:p>
            <a:r>
              <a:rPr lang="en-US" dirty="0"/>
              <a:t>Start Linux kernel</a:t>
            </a:r>
          </a:p>
          <a:p>
            <a:r>
              <a:rPr lang="en-US" dirty="0"/>
              <a:t>Flash LEDs</a:t>
            </a:r>
          </a:p>
        </p:txBody>
      </p:sp>
      <p:pic>
        <p:nvPicPr>
          <p:cNvPr id="2" name="Picture 1"/>
          <p:cNvPicPr>
            <a:picLocks noChangeAspect="1"/>
          </p:cNvPicPr>
          <p:nvPr/>
        </p:nvPicPr>
        <p:blipFill>
          <a:blip r:embed="rId3"/>
          <a:stretch>
            <a:fillRect/>
          </a:stretch>
        </p:blipFill>
        <p:spPr>
          <a:xfrm>
            <a:off x="381000" y="3429000"/>
            <a:ext cx="8458200" cy="3146287"/>
          </a:xfrm>
          <a:prstGeom prst="rect">
            <a:avLst/>
          </a:prstGeom>
        </p:spPr>
      </p:pic>
      <p:pic>
        <p:nvPicPr>
          <p:cNvPr id="3" name="Picture 2"/>
          <p:cNvPicPr>
            <a:picLocks noChangeAspect="1"/>
          </p:cNvPicPr>
          <p:nvPr/>
        </p:nvPicPr>
        <p:blipFill>
          <a:blip r:embed="rId4"/>
          <a:stretch>
            <a:fillRect/>
          </a:stretch>
        </p:blipFill>
        <p:spPr>
          <a:xfrm>
            <a:off x="3048000" y="996660"/>
            <a:ext cx="5749491" cy="2252681"/>
          </a:xfrm>
          <a:prstGeom prst="rect">
            <a:avLst/>
          </a:prstGeom>
        </p:spPr>
      </p:pic>
    </p:spTree>
    <p:extLst>
      <p:ext uri="{BB962C8B-B14F-4D97-AF65-F5344CB8AC3E}">
        <p14:creationId xmlns:p14="http://schemas.microsoft.com/office/powerpoint/2010/main" val="321964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 Sequence (from Zybo Reference Manual V6)</a:t>
            </a:r>
          </a:p>
        </p:txBody>
      </p:sp>
      <p:sp>
        <p:nvSpPr>
          <p:cNvPr id="9" name="Text Placeholder 8"/>
          <p:cNvSpPr>
            <a:spLocks noGrp="1"/>
          </p:cNvSpPr>
          <p:nvPr>
            <p:ph type="body" sz="quarter" idx="10"/>
          </p:nvPr>
        </p:nvSpPr>
        <p:spPr/>
        <p:txBody>
          <a:bodyPr/>
          <a:lstStyle/>
          <a:p>
            <a:r>
              <a:rPr lang="en-US" b="1" dirty="0"/>
              <a:t>Stage 1 -  </a:t>
            </a:r>
            <a:endParaRPr lang="en-US" dirty="0"/>
          </a:p>
          <a:p>
            <a:pPr lvl="1"/>
            <a:r>
              <a:rPr lang="en-US" dirty="0"/>
              <a:t>During this stage, the FSBL first finishes configuring the PS components, such as the DDR memory controller. Then, if a bit stream is present in the Zynq Boot Image, it is read and used to configure the PL. Finally, the user application is loaded into memory from the Zynq Boot Image, and execution is handed off to it.</a:t>
            </a:r>
          </a:p>
          <a:p>
            <a:pPr lvl="1"/>
            <a:r>
              <a:rPr lang="en-US" dirty="0"/>
              <a:t>The FSBL boot code is typically stored in one of the flash memories, or can be downloaded through JTAG. BootROM code copies the FSBL boot code from the chosen flash memory to on-chip memory (OCM). The size of the FSBL loaded into OCM is limited to 192 kilobyte. The full 256 kilobyte is available after the FSBL begins executing.</a:t>
            </a:r>
          </a:p>
          <a:p>
            <a:pPr lvl="1"/>
            <a:r>
              <a:rPr lang="en-US" dirty="0"/>
              <a:t>The FSBL boot code is completely under user control and is referred to as </a:t>
            </a:r>
            <a:r>
              <a:rPr lang="en-US" i="1" dirty="0"/>
              <a:t>user boot code</a:t>
            </a:r>
            <a:r>
              <a:rPr lang="en-US" dirty="0"/>
              <a:t>.</a:t>
            </a:r>
          </a:p>
          <a:p>
            <a:r>
              <a:rPr lang="en-US" b="1" dirty="0"/>
              <a:t>Stage 2 – second stage boot loader to boot Application or Linux </a:t>
            </a:r>
            <a:endParaRPr lang="en-US" dirty="0"/>
          </a:p>
          <a:p>
            <a:pPr lvl="1"/>
            <a:r>
              <a:rPr lang="en-US" dirty="0"/>
              <a:t>The last stage is the execution of the user application that was loaded by the FSBL. This can be any sort of program, from a simple “Hello World” design, to a Second Stage Boot loader used to boot an operating system like Linux. </a:t>
            </a:r>
          </a:p>
        </p:txBody>
      </p:sp>
      <p:sp>
        <p:nvSpPr>
          <p:cNvPr id="4" name="TextBox 3"/>
          <p:cNvSpPr txBox="1"/>
          <p:nvPr/>
        </p:nvSpPr>
        <p:spPr>
          <a:xfrm>
            <a:off x="3505200" y="6145909"/>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34211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BootROM on Chip Boot Process – Stage 0</a:t>
            </a:r>
          </a:p>
        </p:txBody>
      </p:sp>
      <p:sp>
        <p:nvSpPr>
          <p:cNvPr id="3" name="Text Placeholder 2"/>
          <p:cNvSpPr>
            <a:spLocks noGrp="1"/>
          </p:cNvSpPr>
          <p:nvPr>
            <p:ph type="body" sz="quarter" idx="10"/>
          </p:nvPr>
        </p:nvSpPr>
        <p:spPr/>
        <p:txBody>
          <a:bodyPr/>
          <a:lstStyle/>
          <a:p>
            <a:r>
              <a:rPr lang="en-US" dirty="0"/>
              <a:t>The BootROM starts Stage 0 Boot Loader</a:t>
            </a:r>
          </a:p>
          <a:p>
            <a:r>
              <a:rPr lang="en-US" dirty="0"/>
              <a:t>Check the BootMode pins to determine where to find the First Stage Bootloader (FSBL) or BOOT.bin file</a:t>
            </a:r>
          </a:p>
          <a:p>
            <a:pPr lvl="1"/>
            <a:r>
              <a:rPr lang="en-US" dirty="0"/>
              <a:t>JTAG</a:t>
            </a:r>
          </a:p>
          <a:p>
            <a:pPr lvl="1"/>
            <a:r>
              <a:rPr lang="en-US" dirty="0"/>
              <a:t>QSPI Flash</a:t>
            </a:r>
          </a:p>
          <a:p>
            <a:pPr lvl="1"/>
            <a:r>
              <a:rPr lang="en-US" dirty="0"/>
              <a:t>NAND Flash</a:t>
            </a:r>
          </a:p>
          <a:p>
            <a:pPr lvl="1"/>
            <a:r>
              <a:rPr lang="en-US" dirty="0"/>
              <a:t>NOR Flash</a:t>
            </a:r>
          </a:p>
          <a:p>
            <a:pPr lvl="1"/>
            <a:r>
              <a:rPr lang="en-US" dirty="0"/>
              <a:t>SD Card</a:t>
            </a:r>
          </a:p>
          <a:p>
            <a:endParaRPr lang="en-US" dirty="0"/>
          </a:p>
        </p:txBody>
      </p:sp>
      <p:sp>
        <p:nvSpPr>
          <p:cNvPr id="4" name="TextBox 3"/>
          <p:cNvSpPr txBox="1"/>
          <p:nvPr/>
        </p:nvSpPr>
        <p:spPr>
          <a:xfrm>
            <a:off x="4191000" y="6178236"/>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250193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BOOT.bin and First Stage Bootloader (FSBL)</a:t>
            </a:r>
          </a:p>
        </p:txBody>
      </p:sp>
      <p:sp>
        <p:nvSpPr>
          <p:cNvPr id="3" name="Text Placeholder 2"/>
          <p:cNvSpPr>
            <a:spLocks noGrp="1"/>
          </p:cNvSpPr>
          <p:nvPr>
            <p:ph type="body" sz="quarter" idx="10"/>
          </p:nvPr>
        </p:nvSpPr>
        <p:spPr/>
        <p:txBody>
          <a:bodyPr/>
          <a:lstStyle/>
          <a:p>
            <a:r>
              <a:rPr lang="en-US" dirty="0"/>
              <a:t>BOOT.bin may contain FSBL, bitstream file, and Second Stage Bootloader such as u-boot.</a:t>
            </a:r>
          </a:p>
          <a:p>
            <a:r>
              <a:rPr lang="en-US" dirty="0"/>
              <a:t>The BootROM loads BOOT.bin and the FSBL into on-chip memory (OCM) from an external storage device such as microSD</a:t>
            </a:r>
          </a:p>
          <a:p>
            <a:r>
              <a:rPr lang="en-US" dirty="0"/>
              <a:t>The FSBL is responsible for:</a:t>
            </a:r>
          </a:p>
          <a:p>
            <a:pPr lvl="1"/>
            <a:r>
              <a:rPr lang="en-US" dirty="0"/>
              <a:t>Initializing with the PS configuration data that Xilinx hardware configuration tools provide. </a:t>
            </a:r>
          </a:p>
          <a:p>
            <a:pPr lvl="1"/>
            <a:r>
              <a:rPr lang="en-US" dirty="0"/>
              <a:t>Programming the PL using a bit stream (if provided). </a:t>
            </a:r>
          </a:p>
          <a:p>
            <a:pPr lvl="1"/>
            <a:r>
              <a:rPr lang="en-US" dirty="0"/>
              <a:t>Loading second stage bootloader or bare-metal application code into DDR memory. </a:t>
            </a:r>
          </a:p>
          <a:p>
            <a:pPr lvl="1"/>
            <a:r>
              <a:rPr lang="en-US" dirty="0"/>
              <a:t>Handoff to the second stage bootloader or bare-metal application. </a:t>
            </a:r>
          </a:p>
          <a:p>
            <a:r>
              <a:rPr lang="en-US" dirty="0"/>
              <a:t>the FSBL invalidates the instruction cache and disables the cache and MMU before handoff to the second stage bootloader or bare-metal application. </a:t>
            </a:r>
          </a:p>
        </p:txBody>
      </p:sp>
      <p:sp>
        <p:nvSpPr>
          <p:cNvPr id="4" name="TextBox 3"/>
          <p:cNvSpPr txBox="1"/>
          <p:nvPr/>
        </p:nvSpPr>
        <p:spPr>
          <a:xfrm>
            <a:off x="4191000" y="6178236"/>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778193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BOOT.bin with Bare-Metal Application: Lab #10 VGA Display</a:t>
            </a:r>
          </a:p>
        </p:txBody>
      </p:sp>
      <p:sp>
        <p:nvSpPr>
          <p:cNvPr id="3" name="Text Placeholder 2"/>
          <p:cNvSpPr>
            <a:spLocks noGrp="1"/>
          </p:cNvSpPr>
          <p:nvPr>
            <p:ph type="body" sz="quarter" idx="10"/>
          </p:nvPr>
        </p:nvSpPr>
        <p:spPr/>
        <p:txBody>
          <a:bodyPr/>
          <a:lstStyle/>
          <a:p>
            <a:r>
              <a:rPr lang="en-GB" dirty="0"/>
              <a:t>Boot image file BOOT.bin includes three files in this required order </a:t>
            </a:r>
          </a:p>
          <a:p>
            <a:pPr lvl="1"/>
            <a:r>
              <a:rPr lang="en-GB" dirty="0"/>
              <a:t>Bootloader FSBL.elf (executable and loader file)</a:t>
            </a:r>
          </a:p>
          <a:p>
            <a:pPr lvl="1"/>
            <a:r>
              <a:rPr lang="en-GB" dirty="0"/>
              <a:t>Bit stream file for PL configuration (optional)</a:t>
            </a:r>
          </a:p>
          <a:p>
            <a:pPr lvl="1"/>
            <a:r>
              <a:rPr lang="en-GB" dirty="0"/>
              <a:t>Application file *.elf for bare-metal application (executable and loader file)</a:t>
            </a:r>
          </a:p>
          <a:p>
            <a:r>
              <a:rPr lang="en-US" i="1" dirty="0"/>
              <a:t>The application ELF must have DDR </a:t>
            </a:r>
            <a:br>
              <a:rPr lang="en-US" i="1" dirty="0"/>
            </a:br>
            <a:r>
              <a:rPr lang="en-US" i="1" dirty="0"/>
              <a:t>address of greater than 1Mb.</a:t>
            </a:r>
            <a:endParaRPr lang="en-GB" dirty="0"/>
          </a:p>
          <a:p>
            <a:r>
              <a:rPr lang="en-GB" dirty="0"/>
              <a:t>BOOT.bin can be stored </a:t>
            </a:r>
            <a:br>
              <a:rPr lang="en-GB" dirty="0"/>
            </a:br>
            <a:r>
              <a:rPr lang="en-GB" dirty="0"/>
              <a:t>in either SD or QSPI</a:t>
            </a:r>
          </a:p>
          <a:p>
            <a:r>
              <a:rPr lang="en-GB" dirty="0"/>
              <a:t>output.bif</a:t>
            </a:r>
          </a:p>
          <a:p>
            <a:r>
              <a:rPr lang="en-GB" dirty="0"/>
              <a:t>BIF file (</a:t>
            </a:r>
            <a:r>
              <a:rPr lang="en-US" dirty="0"/>
              <a:t>Boot Image Format)</a:t>
            </a:r>
          </a:p>
          <a:p>
            <a:pPr lvl="1"/>
            <a:r>
              <a:rPr lang="en-US" dirty="0"/>
              <a:t>BootROM header</a:t>
            </a:r>
          </a:p>
          <a:p>
            <a:pPr lvl="1"/>
            <a:r>
              <a:rPr lang="en-US" dirty="0"/>
              <a:t>FSBL image</a:t>
            </a:r>
          </a:p>
          <a:p>
            <a:pPr lvl="1"/>
            <a:r>
              <a:rPr lang="en-US" dirty="0"/>
              <a:t>One or more partition images</a:t>
            </a:r>
          </a:p>
          <a:p>
            <a:pPr lvl="1"/>
            <a:r>
              <a:rPr lang="en-US" dirty="0"/>
              <a:t>Unused space, if available</a:t>
            </a:r>
          </a:p>
        </p:txBody>
      </p:sp>
      <p:sp>
        <p:nvSpPr>
          <p:cNvPr id="4" name="TextBox 3"/>
          <p:cNvSpPr txBox="1"/>
          <p:nvPr/>
        </p:nvSpPr>
        <p:spPr>
          <a:xfrm>
            <a:off x="914400" y="6309801"/>
            <a:ext cx="453842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pic>
        <p:nvPicPr>
          <p:cNvPr id="5" name="Picture 4"/>
          <p:cNvPicPr/>
          <p:nvPr/>
        </p:nvPicPr>
        <p:blipFill>
          <a:blip r:embed="rId3"/>
          <a:stretch>
            <a:fillRect/>
          </a:stretch>
        </p:blipFill>
        <p:spPr>
          <a:xfrm>
            <a:off x="4286260" y="2656935"/>
            <a:ext cx="4684059" cy="3652866"/>
          </a:xfrm>
          <a:prstGeom prst="rect">
            <a:avLst/>
          </a:prstGeom>
        </p:spPr>
      </p:pic>
    </p:spTree>
    <p:extLst>
      <p:ext uri="{BB962C8B-B14F-4D97-AF65-F5344CB8AC3E}">
        <p14:creationId xmlns:p14="http://schemas.microsoft.com/office/powerpoint/2010/main" val="1810099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Stage Bootloader Example: U-BOOT</a:t>
            </a:r>
          </a:p>
        </p:txBody>
      </p:sp>
      <p:sp>
        <p:nvSpPr>
          <p:cNvPr id="3" name="Text Placeholder 2"/>
          <p:cNvSpPr>
            <a:spLocks noGrp="1"/>
          </p:cNvSpPr>
          <p:nvPr>
            <p:ph type="body" sz="quarter" idx="10"/>
          </p:nvPr>
        </p:nvSpPr>
        <p:spPr/>
        <p:txBody>
          <a:bodyPr/>
          <a:lstStyle/>
          <a:p>
            <a:r>
              <a:rPr lang="en-US" dirty="0"/>
              <a:t>The second stage bootloader is optional and user-designed.</a:t>
            </a:r>
          </a:p>
          <a:p>
            <a:r>
              <a:rPr lang="en-US" dirty="0"/>
              <a:t>U-Boot is an open source bootloader that is frequently used in the Linux community, and used by Xilinx for the MicroBlaze™ processor and the Zynq-7000 AP SoC processor for Linux.</a:t>
            </a:r>
          </a:p>
          <a:p>
            <a:r>
              <a:rPr lang="en-US" dirty="0"/>
              <a:t>To bring operating system into memory from the OS media.</a:t>
            </a:r>
          </a:p>
          <a:p>
            <a:r>
              <a:rPr lang="en-US" dirty="0"/>
              <a:t>To load and execute images from Ethernet, flash memory, SD/MMC, and USB.</a:t>
            </a:r>
          </a:p>
          <a:p>
            <a:r>
              <a:rPr lang="en-US" dirty="0"/>
              <a:t>The ability to start a Kernel image from memory.</a:t>
            </a:r>
          </a:p>
          <a:p>
            <a:r>
              <a:rPr lang="en-US" dirty="0"/>
              <a:t>Availability of a command interpreter with many commands such as: reading and writing to/from memory, and network operations, such as the ping command.</a:t>
            </a:r>
          </a:p>
          <a:p>
            <a:r>
              <a:rPr lang="en-US" dirty="0"/>
              <a:t>U-boot could be wrapped into BOOT.bin</a:t>
            </a:r>
          </a:p>
          <a:p>
            <a:endParaRPr lang="en-US" dirty="0"/>
          </a:p>
        </p:txBody>
      </p:sp>
      <p:sp>
        <p:nvSpPr>
          <p:cNvPr id="4" name="TextBox 3"/>
          <p:cNvSpPr txBox="1"/>
          <p:nvPr/>
        </p:nvSpPr>
        <p:spPr>
          <a:xfrm>
            <a:off x="2272980" y="6081821"/>
            <a:ext cx="4666662" cy="246221"/>
          </a:xfrm>
          <a:prstGeom prst="rect">
            <a:avLst/>
          </a:prstGeom>
          <a:noFill/>
        </p:spPr>
        <p:txBody>
          <a:bodyPr wrap="none" rtlCol="0">
            <a:spAutoFit/>
          </a:bodyPr>
          <a:lstStyle/>
          <a:p>
            <a:pPr>
              <a:buNone/>
            </a:pPr>
            <a:r>
              <a:rPr lang="en-US" sz="1000" dirty="0">
                <a:solidFill>
                  <a:srgbClr val="0070C0"/>
                </a:solidFill>
                <a:effectLst/>
                <a:latin typeface="Times New Roman" panose="02020603050405020304" pitchFamily="18" charset="0"/>
                <a:cs typeface="Times New Roman" panose="02020603050405020304" pitchFamily="18" charset="0"/>
              </a:rPr>
              <a:t>Chapter 3 Boot and Configuration, ug821 Zynq-7000 Software Development Guide</a:t>
            </a:r>
          </a:p>
        </p:txBody>
      </p:sp>
    </p:spTree>
    <p:extLst>
      <p:ext uri="{BB962C8B-B14F-4D97-AF65-F5344CB8AC3E}">
        <p14:creationId xmlns:p14="http://schemas.microsoft.com/office/powerpoint/2010/main" val="3604754513"/>
      </p:ext>
    </p:extLst>
  </p:cSld>
  <p:clrMapOvr>
    <a:masterClrMapping/>
  </p:clrMapOvr>
</p:sld>
</file>

<file path=ppt/theme/theme1.xml><?xml version="1.0" encoding="utf-8"?>
<a:theme xmlns:a="http://schemas.openxmlformats.org/drawingml/2006/main" name="slide with bullets">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efault Design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efault Design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efault Design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efault Design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5spring2018SoC I2C Controller in Verilog" id="{9A9F2CCE-988F-4BF2-894A-575E2A888C66}" vid="{654682D8-80A2-4AEB-9C1B-841FE7FE8F4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template 2019spring HUST</Template>
  <TotalTime>15469</TotalTime>
  <Words>3143</Words>
  <Application>Microsoft Office PowerPoint</Application>
  <PresentationFormat>On-screen Show (4:3)</PresentationFormat>
  <Paragraphs>430</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Courier New</vt:lpstr>
      <vt:lpstr>Tahoma</vt:lpstr>
      <vt:lpstr>Times</vt:lpstr>
      <vt:lpstr>Times New Roman</vt:lpstr>
      <vt:lpstr>Vivaldi</vt:lpstr>
      <vt:lpstr>Wingdings</vt:lpstr>
      <vt:lpstr>slide with bullets</vt:lpstr>
      <vt:lpstr>Lecture 20 Lab #11 Embedded Linux with Zybo</vt:lpstr>
      <vt:lpstr>References</vt:lpstr>
      <vt:lpstr>Files Needed to Boot Linux Kernel as 2nd Stage Boot Process</vt:lpstr>
      <vt:lpstr>Boot Sequence (from Zybo Reference Manual V6)</vt:lpstr>
      <vt:lpstr>Boot Sequence (from Zybo Reference Manual V6)</vt:lpstr>
      <vt:lpstr>The BootROM on Chip Boot Process – Stage 0</vt:lpstr>
      <vt:lpstr>BOOT.bin and First Stage Bootloader (FSBL)</vt:lpstr>
      <vt:lpstr>An Example BOOT.bin with Bare-Metal Application: Lab #10 VGA Display</vt:lpstr>
      <vt:lpstr>Second Stage Bootloader Example: U-BOOT</vt:lpstr>
      <vt:lpstr>U-BOOT in Action</vt:lpstr>
      <vt:lpstr>PowerPoint Presentation</vt:lpstr>
      <vt:lpstr>PowerPoint Presentation</vt:lpstr>
      <vt:lpstr>Boot Linux on Zybo from Digilent Inc.</vt:lpstr>
      <vt:lpstr>MicroSD Boot Mode (from Zybo Reference Manual V6)</vt:lpstr>
      <vt:lpstr>Booting procedure: Interactive from Xilinx System Debugger (XSDB)</vt:lpstr>
      <vt:lpstr>Booting procedure: From QSPI flash</vt:lpstr>
      <vt:lpstr>Xilinx Wiki (https://xilinx-wiki.atlassian.net/wiki/spaces/A/overview) </vt:lpstr>
      <vt:lpstr>Xilinx Linux from Zynq 2015.4 Release: Ready to be Used</vt:lpstr>
      <vt:lpstr>Xilinx Linux from Zynq 2015.4 Release</vt:lpstr>
      <vt:lpstr>Linux from Zynq 2015.4 Release </vt:lpstr>
      <vt:lpstr>Device Tree</vt:lpstr>
      <vt:lpstr>From Source to Binary</vt:lpstr>
      <vt:lpstr>A Simple Zybo Device Tree Source File *.dts </vt:lpstr>
      <vt:lpstr>A more complex zynq-zybo.dts</vt:lpstr>
      <vt:lpstr>zynq-zybo.dts</vt:lpstr>
      <vt:lpstr>Compile the DTB File under Linux</vt:lpstr>
      <vt:lpstr>Lab #11 Block Design: Zybo Base System Design + LED IP</vt:lpstr>
      <vt:lpstr>Zybo Base System Block Design with LED IP Device</vt:lpstr>
      <vt:lpstr>Lab #11: Create Linux Kernel Boot Loader and LED IP Driver and Program</vt:lpstr>
      <vt:lpstr>Lab #11: Demonstration Linux Kernel Boot Loader from micro SD Card</vt:lpstr>
      <vt:lpstr>Lab #11: References and Resources</vt:lpstr>
      <vt:lpstr>Add LED IP to Zybo Base System Design</vt:lpstr>
      <vt:lpstr>Install and Enable Vivado 2014.4 Cross-Compile Tool Chain</vt:lpstr>
      <vt:lpstr>Install Oracle VirtualBox and Ubuntu Linux Virtual Machine</vt:lpstr>
      <vt:lpstr>Ubuntu Linux Virtual Machine under Oracle VirtualBox </vt:lpstr>
      <vt:lpstr>Compile a u-boot under Linux: u-boot.elf</vt:lpstr>
      <vt:lpstr>File Transfer between VM VirtualBox and Windows</vt:lpstr>
      <vt:lpstr>Generate BOOT.BIN with the new u-boot.elf</vt:lpstr>
      <vt:lpstr>Linux Kernel and File System Configuration </vt:lpstr>
      <vt:lpstr>PowerPoint Presentation</vt:lpstr>
      <vt:lpstr>Make RAM disk</vt:lpstr>
      <vt:lpstr>Make device tree blob and device driver from myled.c</vt:lpstr>
      <vt:lpstr>Make led blink executable from led_blink.c</vt:lpstr>
      <vt:lpstr>Lab #11: Demonstration Linux Kernel Boot Loader from micro SD Card</vt:lpstr>
    </vt:vector>
  </TitlesOfParts>
  <Company>Rose-Hulman Inst of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 430 Microcomputers</dc:title>
  <dc:creator>Laptop Software Suite</dc:creator>
  <cp:lastModifiedBy>guest_user</cp:lastModifiedBy>
  <cp:revision>1789</cp:revision>
  <cp:lastPrinted>2016-03-21T20:04:34Z</cp:lastPrinted>
  <dcterms:created xsi:type="dcterms:W3CDTF">1999-12-06T02:14:27Z</dcterms:created>
  <dcterms:modified xsi:type="dcterms:W3CDTF">2019-06-12T17:02:46Z</dcterms:modified>
</cp:coreProperties>
</file>